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19" r:id="rId2"/>
    <p:sldId id="260" r:id="rId3"/>
    <p:sldId id="261" r:id="rId4"/>
    <p:sldId id="262" r:id="rId5"/>
    <p:sldId id="264" r:id="rId6"/>
    <p:sldId id="265" r:id="rId7"/>
    <p:sldId id="266" r:id="rId8"/>
    <p:sldId id="267" r:id="rId9"/>
    <p:sldId id="272" r:id="rId10"/>
    <p:sldId id="301" r:id="rId11"/>
    <p:sldId id="302" r:id="rId12"/>
    <p:sldId id="311" r:id="rId13"/>
    <p:sldId id="298" r:id="rId14"/>
    <p:sldId id="275" r:id="rId15"/>
    <p:sldId id="317" r:id="rId16"/>
    <p:sldId id="316" r:id="rId17"/>
    <p:sldId id="314" r:id="rId18"/>
    <p:sldId id="286" r:id="rId19"/>
    <p:sldId id="318" r:id="rId20"/>
    <p:sldId id="278" r:id="rId21"/>
    <p:sldId id="279" r:id="rId22"/>
    <p:sldId id="280" r:id="rId23"/>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E6682D"/>
    <a:srgbClr val="0D0D0D"/>
    <a:srgbClr val="C55A1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0" autoAdjust="0"/>
    <p:restoredTop sz="84120" autoAdjust="0"/>
  </p:normalViewPr>
  <p:slideViewPr>
    <p:cSldViewPr snapToGrid="0">
      <p:cViewPr varScale="1">
        <p:scale>
          <a:sx n="76" d="100"/>
          <a:sy n="76" d="100"/>
        </p:scale>
        <p:origin x="1224" y="9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66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659" cy="49805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2"/>
            <a:ext cx="2945659" cy="498055"/>
          </a:xfrm>
          <a:prstGeom prst="rect">
            <a:avLst/>
          </a:prstGeom>
        </p:spPr>
        <p:txBody>
          <a:bodyPr vert="horz" lIns="91440" tIns="45720" rIns="91440" bIns="45720" rtlCol="0"/>
          <a:lstStyle>
            <a:lvl1pPr algn="r">
              <a:defRPr sz="1200"/>
            </a:lvl1pPr>
          </a:lstStyle>
          <a:p>
            <a:fld id="{D019FF34-A1F2-4500-AB3C-18EE926D5E03}" type="datetimeFigureOut">
              <a:rPr lang="en-GB" smtClean="0"/>
              <a:t>17/01/2019</a:t>
            </a:fld>
            <a:endParaRPr lang="en-GB" dirty="0"/>
          </a:p>
        </p:txBody>
      </p:sp>
      <p:sp>
        <p:nvSpPr>
          <p:cNvPr id="4" name="Footer Placeholder 3"/>
          <p:cNvSpPr>
            <a:spLocks noGrp="1"/>
          </p:cNvSpPr>
          <p:nvPr>
            <p:ph type="ftr" sz="quarter" idx="2"/>
          </p:nvPr>
        </p:nvSpPr>
        <p:spPr>
          <a:xfrm>
            <a:off x="0" y="9428585"/>
            <a:ext cx="2945659" cy="49805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5"/>
            <a:ext cx="2945659" cy="498054"/>
          </a:xfrm>
          <a:prstGeom prst="rect">
            <a:avLst/>
          </a:prstGeom>
        </p:spPr>
        <p:txBody>
          <a:bodyPr vert="horz" lIns="91440" tIns="45720" rIns="91440" bIns="45720" rtlCol="0" anchor="b"/>
          <a:lstStyle>
            <a:lvl1pPr algn="r">
              <a:defRPr sz="1200"/>
            </a:lvl1pPr>
          </a:lstStyle>
          <a:p>
            <a:fld id="{CEC129FC-6296-4615-A4C2-171D8AE43F43}" type="slidenum">
              <a:rPr lang="en-GB" smtClean="0"/>
              <a:t>‹#›</a:t>
            </a:fld>
            <a:endParaRPr lang="en-GB" dirty="0"/>
          </a:p>
        </p:txBody>
      </p:sp>
    </p:spTree>
    <p:extLst>
      <p:ext uri="{BB962C8B-B14F-4D97-AF65-F5344CB8AC3E}">
        <p14:creationId xmlns:p14="http://schemas.microsoft.com/office/powerpoint/2010/main" val="235219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659" cy="49805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3850443" y="2"/>
            <a:ext cx="2945659" cy="49805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C7214EFD-E031-48BC-A058-487A2A59216D}" type="datetimeFigureOut">
              <a:rPr lang="en-GB"/>
              <a:pPr>
                <a:defRPr/>
              </a:pPr>
              <a:t>17/01/2019</a:t>
            </a:fld>
            <a:endParaRPr lang="en-GB" dirty="0"/>
          </a:p>
        </p:txBody>
      </p:sp>
      <p:sp>
        <p:nvSpPr>
          <p:cNvPr id="4" name="Slide Image Placeholder 3"/>
          <p:cNvSpPr>
            <a:spLocks noGrp="1" noRot="1" noChangeAspect="1"/>
          </p:cNvSpPr>
          <p:nvPr>
            <p:ph type="sldImg" idx="2"/>
          </p:nvPr>
        </p:nvSpPr>
        <p:spPr>
          <a:xfrm>
            <a:off x="1166813" y="1239838"/>
            <a:ext cx="4464050" cy="33496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79768" y="4777195"/>
            <a:ext cx="5438140" cy="3908614"/>
          </a:xfrm>
          <a:prstGeom prst="rect">
            <a:avLst/>
          </a:prstGeom>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6" name="Footer Placeholder 5"/>
          <p:cNvSpPr>
            <a:spLocks noGrp="1"/>
          </p:cNvSpPr>
          <p:nvPr>
            <p:ph type="ftr" sz="quarter" idx="4"/>
          </p:nvPr>
        </p:nvSpPr>
        <p:spPr>
          <a:xfrm>
            <a:off x="0" y="9428585"/>
            <a:ext cx="2945659" cy="498054"/>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3850443" y="9428585"/>
            <a:ext cx="2945659" cy="498054"/>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A50169F-124B-4312-9032-35CBC3382B5B}" type="slidenum">
              <a:rPr lang="en-GB"/>
              <a:pPr>
                <a:defRPr/>
              </a:pPr>
              <a:t>‹#›</a:t>
            </a:fld>
            <a:endParaRPr lang="en-GB" dirty="0"/>
          </a:p>
        </p:txBody>
      </p:sp>
    </p:spTree>
    <p:extLst>
      <p:ext uri="{BB962C8B-B14F-4D97-AF65-F5344CB8AC3E}">
        <p14:creationId xmlns:p14="http://schemas.microsoft.com/office/powerpoint/2010/main" val="4661187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role of the Centre is to support employers from initial enquiry through to the completion of the apprenticeship programme.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 will meet with and discuss with you how Apprenticeships work, what the most suitable qualifications are, the rules and regulations and how the programme would fit within your organisation. How to understand the new digital apprenticeship service, how to utilise the apprenticeship</a:t>
            </a:r>
            <a:r>
              <a:rPr lang="en-GB" sz="1200" kern="1200" baseline="0" dirty="0">
                <a:solidFill>
                  <a:schemeClr val="tx1"/>
                </a:solidFill>
                <a:effectLst/>
                <a:latin typeface="+mn-lt"/>
                <a:ea typeface="+mn-ea"/>
                <a:cs typeface="+mn-cs"/>
              </a:rPr>
              <a:t> levy.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 can provide a recruitment service where we can handle all applications for available vacancies, sifting candidates against specific criteria to ensure that you receive applications from candidates that are interested in the role, have the right qualifications and can get to and from your location easily.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leads into initial assessment and enrolment of the apprentices, which includes assessing the apprentice’s current level of learning and choosing relevant units for the qualifications being undertaken and information on their responsibilities whilst on the programme.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Assessors will develop and implement a bespoke programme of learning and assessment for the apprentices and you. Then throughout the duration of the apprenticeship they will visit the apprentices every 4 weeks to teach, assess and review the progress of the programme. These visits include employers and are an opportunity for review and feedback.</a:t>
            </a:r>
          </a:p>
          <a:p>
            <a:endParaRPr lang="en-GB" dirty="0"/>
          </a:p>
        </p:txBody>
      </p:sp>
      <p:sp>
        <p:nvSpPr>
          <p:cNvPr id="4" name="Slide Number Placeholder 3"/>
          <p:cNvSpPr>
            <a:spLocks noGrp="1"/>
          </p:cNvSpPr>
          <p:nvPr>
            <p:ph type="sldNum" sz="quarter" idx="10"/>
          </p:nvPr>
        </p:nvSpPr>
        <p:spPr/>
        <p:txBody>
          <a:bodyPr/>
          <a:lstStyle/>
          <a:p>
            <a:fld id="{DD5CE4D6-06C6-41D9-A31E-3C3276347D88}" type="slidenum">
              <a:rPr lang="en-GB" smtClean="0"/>
              <a:t>21</a:t>
            </a:fld>
            <a:endParaRPr lang="en-GB" dirty="0"/>
          </a:p>
        </p:txBody>
      </p:sp>
    </p:spTree>
    <p:extLst>
      <p:ext uri="{BB962C8B-B14F-4D97-AF65-F5344CB8AC3E}">
        <p14:creationId xmlns:p14="http://schemas.microsoft.com/office/powerpoint/2010/main" val="2622921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rcRect l="12143" t="11411" r="12064" b="86755"/>
          <a:stretch>
            <a:fillRect/>
          </a:stretch>
        </p:blipFill>
        <p:spPr bwMode="auto">
          <a:xfrm>
            <a:off x="447675" y="2554288"/>
            <a:ext cx="8248650" cy="6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4738" y="265726"/>
            <a:ext cx="8964000" cy="73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 Placeholder 8"/>
          <p:cNvSpPr>
            <a:spLocks noGrp="1"/>
          </p:cNvSpPr>
          <p:nvPr>
            <p:ph type="body" sz="quarter" idx="11" hasCustomPrompt="1"/>
          </p:nvPr>
        </p:nvSpPr>
        <p:spPr>
          <a:xfrm>
            <a:off x="447675" y="1992701"/>
            <a:ext cx="8248650" cy="631437"/>
          </a:xfrm>
          <a:prstGeom prst="rect">
            <a:avLst/>
          </a:prstGeom>
        </p:spPr>
        <p:txBody>
          <a:bodyPr/>
          <a:lstStyle>
            <a:lvl1pPr marL="0" indent="0" algn="ctr">
              <a:buNone/>
              <a:defRPr sz="4000" b="1" baseline="0">
                <a:solidFill>
                  <a:srgbClr val="404040"/>
                </a:solidFill>
                <a:latin typeface="TeXGyreAdventor" panose="00000500000000000000" pitchFamily="50" charset="0"/>
              </a:defRPr>
            </a:lvl1pPr>
          </a:lstStyle>
          <a:p>
            <a:pPr lvl="0"/>
            <a:r>
              <a:rPr lang="en-GB" dirty="0"/>
              <a:t>Click to edit Master title style</a:t>
            </a:r>
          </a:p>
        </p:txBody>
      </p:sp>
      <p:sp>
        <p:nvSpPr>
          <p:cNvPr id="11" name="Text Placeholder 10"/>
          <p:cNvSpPr>
            <a:spLocks noGrp="1"/>
          </p:cNvSpPr>
          <p:nvPr>
            <p:ph type="body" sz="quarter" idx="12" hasCustomPrompt="1"/>
          </p:nvPr>
        </p:nvSpPr>
        <p:spPr>
          <a:xfrm>
            <a:off x="447675" y="2624138"/>
            <a:ext cx="8321675" cy="561587"/>
          </a:xfrm>
          <a:prstGeom prst="rect">
            <a:avLst/>
          </a:prstGeom>
        </p:spPr>
        <p:txBody>
          <a:bodyPr/>
          <a:lstStyle>
            <a:lvl1pPr marL="0" indent="0" algn="ctr">
              <a:buNone/>
              <a:defRPr sz="3200" baseline="0">
                <a:solidFill>
                  <a:srgbClr val="E6682D"/>
                </a:solidFill>
                <a:latin typeface="TeXGyreAdventor" panose="00000500000000000000" pitchFamily="50" charset="0"/>
              </a:defRPr>
            </a:lvl1pPr>
          </a:lstStyle>
          <a:p>
            <a:pPr lvl="0"/>
            <a:r>
              <a:rPr lang="en-GB" dirty="0"/>
              <a:t>Click to edit Master title style</a:t>
            </a:r>
          </a:p>
        </p:txBody>
      </p:sp>
    </p:spTree>
    <p:extLst>
      <p:ext uri="{BB962C8B-B14F-4D97-AF65-F5344CB8AC3E}">
        <p14:creationId xmlns:p14="http://schemas.microsoft.com/office/powerpoint/2010/main" val="151460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09601"/>
            <a:ext cx="8798400" cy="560920"/>
          </a:xfrm>
          <a:prstGeom prst="rect">
            <a:avLst/>
          </a:prstGeom>
        </p:spPr>
        <p:txBody>
          <a:bodyPr/>
          <a:lstStyle>
            <a:lvl1pPr>
              <a:defRPr>
                <a:solidFill>
                  <a:srgbClr val="E6682D"/>
                </a:solidFill>
                <a:latin typeface="TeXGyreAdventor" panose="00000500000000000000" pitchFamily="50" charset="0"/>
              </a:defRPr>
            </a:lvl1pPr>
          </a:lstStyle>
          <a:p>
            <a:r>
              <a:rPr lang="en-US" dirty="0"/>
              <a:t>Click to edit Master title style</a:t>
            </a:r>
            <a:endParaRPr lang="en-GB" dirty="0"/>
          </a:p>
        </p:txBody>
      </p:sp>
      <p:sp>
        <p:nvSpPr>
          <p:cNvPr id="3" name="Content Placeholder 2"/>
          <p:cNvSpPr>
            <a:spLocks noGrp="1"/>
          </p:cNvSpPr>
          <p:nvPr>
            <p:ph idx="1"/>
          </p:nvPr>
        </p:nvSpPr>
        <p:spPr>
          <a:xfrm>
            <a:off x="288000" y="1235224"/>
            <a:ext cx="8510400" cy="4769575"/>
          </a:xfrm>
          <a:prstGeom prst="rect">
            <a:avLst/>
          </a:prstGeom>
        </p:spPr>
        <p:txBody>
          <a:bodyPr/>
          <a:lstStyle>
            <a:lvl1pPr>
              <a:defRPr sz="2000">
                <a:solidFill>
                  <a:srgbClr val="404040"/>
                </a:solidFill>
                <a:latin typeface="Helvetica-Light" panose="020B0500000000000000" pitchFamily="34" charset="0"/>
              </a:defRPr>
            </a:lvl1pPr>
            <a:lvl2pPr>
              <a:defRPr sz="2000">
                <a:solidFill>
                  <a:srgbClr val="404040"/>
                </a:solidFill>
                <a:latin typeface="Helvetica-Light" panose="020B0500000000000000" pitchFamily="34" charset="0"/>
              </a:defRPr>
            </a:lvl2pPr>
            <a:lvl3pPr>
              <a:defRPr sz="2000">
                <a:solidFill>
                  <a:srgbClr val="404040"/>
                </a:solidFill>
                <a:latin typeface="Helvetica-Light" panose="020B0500000000000000" pitchFamily="34" charset="0"/>
              </a:defRPr>
            </a:lvl3pPr>
            <a:lvl4pPr>
              <a:defRPr sz="2000">
                <a:solidFill>
                  <a:srgbClr val="404040"/>
                </a:solidFill>
                <a:latin typeface="Helvetica-Light" panose="020B0500000000000000" pitchFamily="34" charset="0"/>
              </a:defRPr>
            </a:lvl4pPr>
            <a:lvl5pPr>
              <a:defRPr sz="2000">
                <a:solidFill>
                  <a:srgbClr val="404040"/>
                </a:solidFill>
                <a:latin typeface="Helvetica-Light" panose="020B0500000000000000"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65237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7200" y="684000"/>
            <a:ext cx="9072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79275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9558543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p:cNvPicPr>
          <p:nvPr/>
        </p:nvPicPr>
        <p:blipFill>
          <a:blip r:embed="rId6" cstate="print">
            <a:extLst>
              <a:ext uri="{28A0092B-C50C-407E-A947-70E740481C1C}">
                <a14:useLocalDpi xmlns:a14="http://schemas.microsoft.com/office/drawing/2010/main" val="0"/>
              </a:ext>
            </a:extLst>
          </a:blip>
          <a:srcRect l="2541" t="89999" r="80714" b="1694"/>
          <a:stretch>
            <a:fillRect/>
          </a:stretch>
        </p:blipFill>
        <p:spPr bwMode="auto">
          <a:xfrm>
            <a:off x="76200" y="6489016"/>
            <a:ext cx="1083733" cy="302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9"/>
          <p:cNvPicPr>
            <a:picLocks noChangeAspect="1"/>
          </p:cNvPicPr>
          <p:nvPr/>
        </p:nvPicPr>
        <p:blipFill>
          <a:blip r:embed="rId7">
            <a:extLst>
              <a:ext uri="{28A0092B-C50C-407E-A947-70E740481C1C}">
                <a14:useLocalDpi xmlns:a14="http://schemas.microsoft.com/office/drawing/2010/main" val="0"/>
              </a:ext>
            </a:extLst>
          </a:blip>
          <a:srcRect l="12143" t="11411" r="12064" b="86755"/>
          <a:stretch>
            <a:fillRect/>
          </a:stretch>
        </p:blipFill>
        <p:spPr bwMode="auto">
          <a:xfrm>
            <a:off x="0" y="849313"/>
            <a:ext cx="8824913" cy="7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7" r:id="rId3"/>
    <p:sldLayoutId id="2147483678" r:id="rId4"/>
  </p:sldLayoutIdLst>
  <p:hf hdr="0" ftr="0" dt="0"/>
  <p:txStyles>
    <p:titleStyle>
      <a:lvl1pPr algn="l" defTabSz="685800" rtl="0" eaLnBrk="1" fontAlgn="base" hangingPunct="1">
        <a:lnSpc>
          <a:spcPct val="90000"/>
        </a:lnSpc>
        <a:spcBef>
          <a:spcPct val="0"/>
        </a:spcBef>
        <a:spcAft>
          <a:spcPct val="0"/>
        </a:spcAft>
        <a:defRPr sz="33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9284069-8B38-47AD-B8B0-D06DDBDD6754}"/>
              </a:ext>
            </a:extLst>
          </p:cNvPr>
          <p:cNvGraphicFramePr>
            <a:graphicFrameLocks noGrp="1"/>
          </p:cNvGraphicFramePr>
          <p:nvPr>
            <p:ph idx="1"/>
            <p:extLst>
              <p:ext uri="{D42A27DB-BD31-4B8C-83A1-F6EECF244321}">
                <p14:modId xmlns:p14="http://schemas.microsoft.com/office/powerpoint/2010/main" val="1445632622"/>
              </p:ext>
            </p:extLst>
          </p:nvPr>
        </p:nvGraphicFramePr>
        <p:xfrm>
          <a:off x="1371600" y="2957010"/>
          <a:ext cx="6470374" cy="929190"/>
        </p:xfrm>
        <a:graphic>
          <a:graphicData uri="http://schemas.openxmlformats.org/drawingml/2006/table">
            <a:tbl>
              <a:tblPr firstRow="1" firstCol="1" bandRow="1">
                <a:tableStyleId>{5C22544A-7EE6-4342-B048-85BDC9FD1C3A}</a:tableStyleId>
              </a:tblPr>
              <a:tblGrid>
                <a:gridCol w="1371600">
                  <a:extLst>
                    <a:ext uri="{9D8B030D-6E8A-4147-A177-3AD203B41FA5}">
                      <a16:colId xmlns:a16="http://schemas.microsoft.com/office/drawing/2014/main" val="2931496350"/>
                    </a:ext>
                  </a:extLst>
                </a:gridCol>
                <a:gridCol w="5098774">
                  <a:extLst>
                    <a:ext uri="{9D8B030D-6E8A-4147-A177-3AD203B41FA5}">
                      <a16:colId xmlns:a16="http://schemas.microsoft.com/office/drawing/2014/main" val="523315723"/>
                    </a:ext>
                  </a:extLst>
                </a:gridCol>
              </a:tblGrid>
              <a:tr h="929190">
                <a:tc>
                  <a:txBody>
                    <a:bodyPr/>
                    <a:lstStyle/>
                    <a:p>
                      <a:pPr algn="ctr" fontAlgn="base">
                        <a:spcAft>
                          <a:spcPts val="0"/>
                        </a:spcAft>
                      </a:pPr>
                      <a:endParaRPr lang="en-GB" sz="2000" kern="1200" dirty="0">
                        <a:solidFill>
                          <a:schemeClr val="tx1"/>
                        </a:solidFill>
                        <a:effectLst/>
                      </a:endParaRPr>
                    </a:p>
                    <a:p>
                      <a:pPr algn="ctr" fontAlgn="base">
                        <a:spcAft>
                          <a:spcPts val="0"/>
                        </a:spcAft>
                      </a:pPr>
                      <a:r>
                        <a:rPr lang="en-GB" sz="2000" kern="1200" dirty="0">
                          <a:solidFill>
                            <a:schemeClr val="tx1"/>
                          </a:solidFill>
                          <a:effectLst/>
                        </a:rPr>
                        <a:t>TASK</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spcAft>
                          <a:spcPts val="0"/>
                        </a:spcAft>
                      </a:pPr>
                      <a:r>
                        <a:rPr lang="en-GB" sz="2000" kern="1200" dirty="0">
                          <a:solidFill>
                            <a:schemeClr val="tx1"/>
                          </a:solidFill>
                          <a:effectLst/>
                        </a:rPr>
                        <a:t>WP3.6</a:t>
                      </a:r>
                      <a:endParaRPr lang="en-GB" sz="1100" dirty="0">
                        <a:solidFill>
                          <a:schemeClr val="tx1"/>
                        </a:solidFill>
                        <a:effectLst/>
                      </a:endParaRPr>
                    </a:p>
                    <a:p>
                      <a:pPr marL="342900" lvl="0" indent="-342900" fontAlgn="base">
                        <a:spcAft>
                          <a:spcPts val="0"/>
                        </a:spcAft>
                        <a:buFont typeface="Symbol" panose="05050102010706020507" pitchFamily="18" charset="2"/>
                        <a:buChar char=""/>
                      </a:pPr>
                      <a:r>
                        <a:rPr lang="en-GB" sz="2000" kern="1200" dirty="0">
                          <a:solidFill>
                            <a:schemeClr val="tx1"/>
                          </a:solidFill>
                          <a:effectLst/>
                        </a:rPr>
                        <a:t>Employer Standard Company Training Course Slides Template</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91355473"/>
                  </a:ext>
                </a:extLst>
              </a:tr>
            </a:tbl>
          </a:graphicData>
        </a:graphic>
      </p:graphicFrame>
      <p:graphicFrame>
        <p:nvGraphicFramePr>
          <p:cNvPr id="5" name="Table 4">
            <a:extLst>
              <a:ext uri="{FF2B5EF4-FFF2-40B4-BE49-F238E27FC236}">
                <a16:creationId xmlns:a16="http://schemas.microsoft.com/office/drawing/2014/main" id="{4B9E4B15-1325-4179-BCA3-DF508DE7ED04}"/>
              </a:ext>
            </a:extLst>
          </p:cNvPr>
          <p:cNvGraphicFramePr>
            <a:graphicFrameLocks noGrp="1"/>
          </p:cNvGraphicFramePr>
          <p:nvPr>
            <p:extLst>
              <p:ext uri="{D42A27DB-BD31-4B8C-83A1-F6EECF244321}">
                <p14:modId xmlns:p14="http://schemas.microsoft.com/office/powerpoint/2010/main" val="1484035666"/>
              </p:ext>
            </p:extLst>
          </p:nvPr>
        </p:nvGraphicFramePr>
        <p:xfrm>
          <a:off x="1371600" y="3886200"/>
          <a:ext cx="6470374" cy="1951845"/>
        </p:xfrm>
        <a:graphic>
          <a:graphicData uri="http://schemas.openxmlformats.org/drawingml/2006/table">
            <a:tbl>
              <a:tblPr firstRow="1" firstCol="1" bandRow="1">
                <a:tableStyleId>{5C22544A-7EE6-4342-B048-85BDC9FD1C3A}</a:tableStyleId>
              </a:tblPr>
              <a:tblGrid>
                <a:gridCol w="1386626">
                  <a:extLst>
                    <a:ext uri="{9D8B030D-6E8A-4147-A177-3AD203B41FA5}">
                      <a16:colId xmlns:a16="http://schemas.microsoft.com/office/drawing/2014/main" val="2853645342"/>
                    </a:ext>
                  </a:extLst>
                </a:gridCol>
                <a:gridCol w="5083748">
                  <a:extLst>
                    <a:ext uri="{9D8B030D-6E8A-4147-A177-3AD203B41FA5}">
                      <a16:colId xmlns:a16="http://schemas.microsoft.com/office/drawing/2014/main" val="3369026117"/>
                    </a:ext>
                  </a:extLst>
                </a:gridCol>
              </a:tblGrid>
              <a:tr h="390369">
                <a:tc>
                  <a:txBody>
                    <a:bodyPr/>
                    <a:lstStyle/>
                    <a:p>
                      <a:pPr fontAlgn="base">
                        <a:spcAft>
                          <a:spcPts val="0"/>
                        </a:spcAft>
                      </a:pPr>
                      <a:r>
                        <a:rPr lang="en-GB" sz="1600" dirty="0">
                          <a:solidFill>
                            <a:schemeClr val="tx1"/>
                          </a:solidFill>
                          <a:effectLst/>
                        </a:rPr>
                        <a:t>Prepared by:</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spcAft>
                          <a:spcPts val="0"/>
                        </a:spcAft>
                      </a:pPr>
                      <a:r>
                        <a:rPr lang="en-GB" sz="1600" dirty="0">
                          <a:solidFill>
                            <a:schemeClr val="tx1"/>
                          </a:solidFill>
                          <a:effectLst/>
                        </a:rPr>
                        <a:t>HDTTC </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52307999"/>
                  </a:ext>
                </a:extLst>
              </a:tr>
              <a:tr h="780738">
                <a:tc>
                  <a:txBody>
                    <a:bodyPr/>
                    <a:lstStyle/>
                    <a:p>
                      <a:pPr fontAlgn="base">
                        <a:spcAft>
                          <a:spcPts val="0"/>
                        </a:spcAft>
                      </a:pPr>
                      <a:r>
                        <a:rPr lang="en-GB" sz="1600" dirty="0">
                          <a:solidFill>
                            <a:schemeClr val="tx1"/>
                          </a:solidFill>
                          <a:effectLst/>
                        </a:rPr>
                        <a:t>Contributors:</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spcAft>
                          <a:spcPts val="0"/>
                        </a:spcAft>
                      </a:pPr>
                      <a:r>
                        <a:rPr lang="en-GB" sz="1600">
                          <a:solidFill>
                            <a:schemeClr val="tx1"/>
                          </a:solidFill>
                          <a:effectLst/>
                        </a:rPr>
                        <a:t>Bill Macbeth</a:t>
                      </a:r>
                      <a:endParaRPr lang="en-GB" sz="1100">
                        <a:solidFill>
                          <a:schemeClr val="tx1"/>
                        </a:solidFill>
                        <a:effectLst/>
                      </a:endParaRPr>
                    </a:p>
                    <a:p>
                      <a:pPr fontAlgn="base">
                        <a:spcAft>
                          <a:spcPts val="0"/>
                        </a:spcAft>
                      </a:pPr>
                      <a:r>
                        <a:rPr lang="en-GB" sz="1600">
                          <a:solidFill>
                            <a:schemeClr val="tx1"/>
                          </a:solidFill>
                          <a:effectLst/>
                        </a:rPr>
                        <a:t>Ian McMillan </a:t>
                      </a:r>
                      <a:endParaRPr lang="en-GB"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9331361"/>
                  </a:ext>
                </a:extLst>
              </a:tr>
              <a:tr h="390369">
                <a:tc>
                  <a:txBody>
                    <a:bodyPr/>
                    <a:lstStyle/>
                    <a:p>
                      <a:pPr fontAlgn="base">
                        <a:spcAft>
                          <a:spcPts val="0"/>
                        </a:spcAft>
                      </a:pPr>
                      <a:r>
                        <a:rPr lang="en-GB" sz="1600" dirty="0">
                          <a:solidFill>
                            <a:schemeClr val="tx1"/>
                          </a:solidFill>
                          <a:effectLst/>
                        </a:rPr>
                        <a:t>Work Package:</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spcAft>
                          <a:spcPts val="0"/>
                        </a:spcAft>
                      </a:pPr>
                      <a:r>
                        <a:rPr lang="en-GB" sz="1600" dirty="0">
                          <a:solidFill>
                            <a:schemeClr val="tx1"/>
                          </a:solidFill>
                          <a:effectLst/>
                        </a:rPr>
                        <a:t>WP3.6</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90122219"/>
                  </a:ext>
                </a:extLst>
              </a:tr>
              <a:tr h="390369">
                <a:tc>
                  <a:txBody>
                    <a:bodyPr/>
                    <a:lstStyle/>
                    <a:p>
                      <a:pPr fontAlgn="base">
                        <a:spcAft>
                          <a:spcPts val="0"/>
                        </a:spcAft>
                      </a:pPr>
                      <a:r>
                        <a:rPr lang="en-GB" sz="1600">
                          <a:solidFill>
                            <a:schemeClr val="tx1"/>
                          </a:solidFill>
                          <a:effectLst/>
                        </a:rPr>
                        <a:t>Date:</a:t>
                      </a:r>
                      <a:endParaRPr lang="en-GB"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spcAft>
                          <a:spcPts val="0"/>
                        </a:spcAft>
                      </a:pPr>
                      <a:r>
                        <a:rPr lang="en-GB" sz="1600" dirty="0">
                          <a:solidFill>
                            <a:schemeClr val="tx1"/>
                          </a:solidFill>
                          <a:effectLst/>
                        </a:rPr>
                        <a:t>23-01-2018</a:t>
                      </a:r>
                      <a:endParaRPr lang="en-GB"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73638513"/>
                  </a:ext>
                </a:extLst>
              </a:tr>
            </a:tbl>
          </a:graphicData>
        </a:graphic>
      </p:graphicFrame>
      <p:sp>
        <p:nvSpPr>
          <p:cNvPr id="6" name="Rectangle 1">
            <a:extLst>
              <a:ext uri="{FF2B5EF4-FFF2-40B4-BE49-F238E27FC236}">
                <a16:creationId xmlns:a16="http://schemas.microsoft.com/office/drawing/2014/main" id="{7389D197-1341-449A-A69E-654E38D88A5E}"/>
              </a:ext>
            </a:extLst>
          </p:cNvPr>
          <p:cNvSpPr>
            <a:spLocks noChangeArrowheads="1"/>
          </p:cNvSpPr>
          <p:nvPr/>
        </p:nvSpPr>
        <p:spPr bwMode="auto">
          <a:xfrm>
            <a:off x="357809" y="437708"/>
            <a:ext cx="8348869"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GB" altLang="en-US" sz="2000" b="1" dirty="0">
              <a:solidFill>
                <a:srgbClr val="000000"/>
              </a:solidFill>
              <a:latin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rPr>
              <a:t>Integrated strategy Initiative for Strengthening the supply of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err="1">
                <a:ln>
                  <a:noFill/>
                </a:ln>
                <a:solidFill>
                  <a:srgbClr val="000000"/>
                </a:solidFill>
                <a:effectLst/>
                <a:latin typeface="Calibri" panose="020F0502020204030204" pitchFamily="34" charset="0"/>
                <a:ea typeface="+mn-ea"/>
                <a:cs typeface="Calibri" panose="020F0502020204030204" pitchFamily="34" charset="0"/>
              </a:rPr>
              <a:t>APPrenticeships</a:t>
            </a:r>
            <a:r>
              <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rPr>
              <a:t> </a:t>
            </a:r>
            <a:r>
              <a:rPr kumimoji="0" lang="en-GB" altLang="en-US" sz="2000" b="1" i="0" u="none" strike="noStrike" cap="none" normalizeH="0" baseline="0" dirty="0" err="1">
                <a:ln>
                  <a:noFill/>
                </a:ln>
                <a:solidFill>
                  <a:srgbClr val="000000"/>
                </a:solidFill>
                <a:effectLst/>
                <a:latin typeface="Calibri" panose="020F0502020204030204" pitchFamily="34" charset="0"/>
                <a:ea typeface="+mn-ea"/>
                <a:cs typeface="Calibri" panose="020F0502020204030204" pitchFamily="34" charset="0"/>
              </a:rPr>
              <a:t>inTEXtile</a:t>
            </a:r>
            <a:r>
              <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rPr>
              <a:t> sector</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l-GR" altLang="en-US" sz="2000" b="0" i="0" u="none" strike="noStrike" cap="none" normalizeH="0" baseline="0" dirty="0">
              <a:ln>
                <a:noFill/>
              </a:ln>
              <a:solidFill>
                <a:schemeClr val="tx1"/>
              </a:solidFill>
              <a:effectLst/>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000000"/>
                </a:solidFill>
                <a:effectLst/>
                <a:latin typeface="Calibri" panose="020F0502020204030204" pitchFamily="34" charset="0"/>
                <a:ea typeface="+mn-ea"/>
                <a:cs typeface="Calibri" panose="020F0502020204030204" pitchFamily="34" charset="0"/>
              </a:rPr>
              <a:t>TEXAPP - WP3.6</a:t>
            </a:r>
            <a:endParaRPr kumimoji="0" lang="el-GR" altLang="en-US" sz="20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n-US" sz="1800" b="0" i="0" u="none" strike="noStrike" cap="none" normalizeH="0" baseline="0" dirty="0">
              <a:ln>
                <a:noFill/>
              </a:ln>
              <a:solidFill>
                <a:schemeClr val="tx1"/>
              </a:solidFill>
              <a:effectLst/>
              <a:latin typeface="Arial" panose="020B0604020202020204" pitchFamily="34" charset="0"/>
            </a:endParaRPr>
          </a:p>
        </p:txBody>
      </p:sp>
      <p:pic>
        <p:nvPicPr>
          <p:cNvPr id="7" name="Kép 7">
            <a:extLst>
              <a:ext uri="{FF2B5EF4-FFF2-40B4-BE49-F238E27FC236}">
                <a16:creationId xmlns:a16="http://schemas.microsoft.com/office/drawing/2014/main" id="{27F39DCF-AD7A-4942-B051-19736B2A3361}"/>
              </a:ext>
            </a:extLst>
          </p:cNvPr>
          <p:cNvPicPr/>
          <p:nvPr/>
        </p:nvPicPr>
        <p:blipFill>
          <a:blip r:embed="rId2">
            <a:extLst>
              <a:ext uri="{28A0092B-C50C-407E-A947-70E740481C1C}">
                <a14:useLocalDpi xmlns:a14="http://schemas.microsoft.com/office/drawing/2010/main" val="0"/>
              </a:ext>
            </a:extLst>
          </a:blip>
          <a:stretch>
            <a:fillRect/>
          </a:stretch>
        </p:blipFill>
        <p:spPr>
          <a:xfrm>
            <a:off x="5288624" y="191010"/>
            <a:ext cx="1837055" cy="523240"/>
          </a:xfrm>
          <a:prstGeom prst="rect">
            <a:avLst/>
          </a:prstGeom>
        </p:spPr>
      </p:pic>
      <p:pic>
        <p:nvPicPr>
          <p:cNvPr id="8" name="Kép 8">
            <a:extLst>
              <a:ext uri="{FF2B5EF4-FFF2-40B4-BE49-F238E27FC236}">
                <a16:creationId xmlns:a16="http://schemas.microsoft.com/office/drawing/2014/main" id="{0BD1261E-3B5C-4A10-BA4F-126343388C3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01484" y="139575"/>
            <a:ext cx="1590675" cy="596265"/>
          </a:xfrm>
          <a:prstGeom prst="rect">
            <a:avLst/>
          </a:prstGeom>
        </p:spPr>
      </p:pic>
      <p:pic>
        <p:nvPicPr>
          <p:cNvPr id="9" name="Picture 8" descr="H:\OLD\TEXAPP\Logos\EC Funded.jpg">
            <a:extLst>
              <a:ext uri="{FF2B5EF4-FFF2-40B4-BE49-F238E27FC236}">
                <a16:creationId xmlns:a16="http://schemas.microsoft.com/office/drawing/2014/main" id="{0D751115-6CF0-4886-B992-53B64A9CDE2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2159" y="157990"/>
            <a:ext cx="1981200" cy="589280"/>
          </a:xfrm>
          <a:prstGeom prst="rect">
            <a:avLst/>
          </a:prstGeom>
          <a:noFill/>
          <a:ln>
            <a:noFill/>
          </a:ln>
        </p:spPr>
      </p:pic>
      <p:sp>
        <p:nvSpPr>
          <p:cNvPr id="2" name="Rectangle 1">
            <a:extLst>
              <a:ext uri="{FF2B5EF4-FFF2-40B4-BE49-F238E27FC236}">
                <a16:creationId xmlns:a16="http://schemas.microsoft.com/office/drawing/2014/main" id="{2D91619B-5FB4-4B43-88F8-765C16613237}"/>
              </a:ext>
            </a:extLst>
          </p:cNvPr>
          <p:cNvSpPr/>
          <p:nvPr/>
        </p:nvSpPr>
        <p:spPr>
          <a:xfrm>
            <a:off x="169793" y="6128960"/>
            <a:ext cx="8724900" cy="446597"/>
          </a:xfrm>
          <a:prstGeom prst="rect">
            <a:avLst/>
          </a:prstGeom>
        </p:spPr>
        <p:txBody>
          <a:bodyPr wrap="square">
            <a:spAutoFit/>
          </a:bodyPr>
          <a:lstStyle/>
          <a:p>
            <a:pPr algn="ctr">
              <a:lnSpc>
                <a:spcPct val="107000"/>
              </a:lnSpc>
              <a:spcBef>
                <a:spcPts val="600"/>
              </a:spcBef>
              <a:spcAft>
                <a:spcPts val="600"/>
              </a:spcAft>
            </a:pPr>
            <a:r>
              <a:rPr lang="en-US" sz="1100" i="1" dirty="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en-US" sz="11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5779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The Role of the Supervisor &amp; Mentor</a:t>
            </a:r>
          </a:p>
        </p:txBody>
      </p:sp>
      <p:sp>
        <p:nvSpPr>
          <p:cNvPr id="3" name="Content Placeholder 2"/>
          <p:cNvSpPr>
            <a:spLocks noGrp="1"/>
          </p:cNvSpPr>
          <p:nvPr>
            <p:ph idx="1"/>
          </p:nvPr>
        </p:nvSpPr>
        <p:spPr>
          <a:xfrm>
            <a:off x="288000" y="1831572"/>
            <a:ext cx="8510400" cy="4769575"/>
          </a:xfrm>
        </p:spPr>
        <p:txBody>
          <a:bodyPr/>
          <a:lstStyle/>
          <a:p>
            <a:pPr marL="0" indent="0">
              <a:buNone/>
            </a:pPr>
            <a:r>
              <a:rPr lang="en-GB" dirty="0">
                <a:latin typeface="Arial" panose="020B0604020202020204" pitchFamily="34" charset="0"/>
                <a:cs typeface="Arial" panose="020B0604020202020204" pitchFamily="34" charset="0"/>
              </a:rPr>
              <a:t>The </a:t>
            </a:r>
            <a:r>
              <a:rPr lang="en-GB" b="1" dirty="0">
                <a:latin typeface="Arial" panose="020B0604020202020204" pitchFamily="34" charset="0"/>
                <a:cs typeface="Arial" panose="020B0604020202020204" pitchFamily="34" charset="0"/>
              </a:rPr>
              <a:t>supervisor</a:t>
            </a:r>
            <a:r>
              <a:rPr lang="en-GB" dirty="0">
                <a:latin typeface="Arial" panose="020B0604020202020204" pitchFamily="34" charset="0"/>
                <a:cs typeface="Arial" panose="020B0604020202020204" pitchFamily="34" charset="0"/>
              </a:rPr>
              <a:t> is responsibility for;</a:t>
            </a:r>
          </a:p>
          <a:p>
            <a:pPr lvl="1"/>
            <a:r>
              <a:rPr lang="en-GB" dirty="0">
                <a:latin typeface="Arial" panose="020B0604020202020204" pitchFamily="34" charset="0"/>
                <a:cs typeface="Arial" panose="020B0604020202020204" pitchFamily="34" charset="0"/>
              </a:rPr>
              <a:t>the day to day management of the apprentice</a:t>
            </a:r>
          </a:p>
          <a:p>
            <a:pPr lvl="1"/>
            <a:r>
              <a:rPr lang="en-GB" dirty="0">
                <a:latin typeface="Arial" panose="020B0604020202020204" pitchFamily="34" charset="0"/>
                <a:cs typeface="Arial" panose="020B0604020202020204" pitchFamily="34" charset="0"/>
              </a:rPr>
              <a:t>monitoring progress</a:t>
            </a:r>
          </a:p>
          <a:p>
            <a:pPr lvl="1"/>
            <a:r>
              <a:rPr lang="en-GB" dirty="0">
                <a:latin typeface="Arial" panose="020B0604020202020204" pitchFamily="34" charset="0"/>
                <a:cs typeface="Arial" panose="020B0604020202020204" pitchFamily="34" charset="0"/>
              </a:rPr>
              <a:t>developing company learning plans</a:t>
            </a:r>
          </a:p>
          <a:p>
            <a:pPr lvl="1"/>
            <a:r>
              <a:rPr lang="en-GB" dirty="0">
                <a:latin typeface="Arial" panose="020B0604020202020204" pitchFamily="34" charset="0"/>
                <a:cs typeface="Arial" panose="020B0604020202020204" pitchFamily="34" charset="0"/>
              </a:rPr>
              <a:t>supporting the apprentice and working closely with tutors. </a:t>
            </a:r>
            <a:endParaRPr lang="en-GB" dirty="0"/>
          </a:p>
          <a:p>
            <a:endParaRPr lang="en-GB" dirty="0"/>
          </a:p>
          <a:p>
            <a:pPr marL="0" indent="0">
              <a:buNone/>
            </a:pPr>
            <a:r>
              <a:rPr lang="en-GB" dirty="0">
                <a:latin typeface="Arial" panose="020B0604020202020204" pitchFamily="34" charset="0"/>
                <a:cs typeface="Arial" panose="020B0604020202020204" pitchFamily="34" charset="0"/>
              </a:rPr>
              <a:t>The </a:t>
            </a:r>
            <a:r>
              <a:rPr lang="en-GB" b="1" dirty="0">
                <a:latin typeface="Arial" panose="020B0604020202020204" pitchFamily="34" charset="0"/>
                <a:cs typeface="Arial" panose="020B0604020202020204" pitchFamily="34" charset="0"/>
              </a:rPr>
              <a:t>mentor</a:t>
            </a:r>
            <a:r>
              <a:rPr lang="en-GB" dirty="0">
                <a:latin typeface="Arial" panose="020B0604020202020204" pitchFamily="34" charset="0"/>
                <a:cs typeface="Arial" panose="020B0604020202020204" pitchFamily="34" charset="0"/>
              </a:rPr>
              <a:t> (normally a senior manager) is responsible for;</a:t>
            </a:r>
          </a:p>
          <a:p>
            <a:pPr lvl="1"/>
            <a:r>
              <a:rPr lang="en-GB" dirty="0">
                <a:latin typeface="Arial" panose="020B0604020202020204" pitchFamily="34" charset="0"/>
                <a:cs typeface="Arial" panose="020B0604020202020204" pitchFamily="34" charset="0"/>
              </a:rPr>
              <a:t>providing support for the supervisor and the apprentice</a:t>
            </a:r>
          </a:p>
          <a:p>
            <a:pPr lvl="1"/>
            <a:r>
              <a:rPr lang="en-GB" dirty="0">
                <a:latin typeface="Arial" panose="020B0604020202020204" pitchFamily="34" charset="0"/>
                <a:cs typeface="Arial" panose="020B0604020202020204" pitchFamily="34" charset="0"/>
              </a:rPr>
              <a:t>ensuring that the company obligations to the AES are met in full</a:t>
            </a:r>
          </a:p>
          <a:p>
            <a:pPr lvl="1"/>
            <a:r>
              <a:rPr lang="en-GB" dirty="0">
                <a:latin typeface="Arial" panose="020B0604020202020204" pitchFamily="34" charset="0"/>
                <a:cs typeface="Arial" panose="020B0604020202020204" pitchFamily="34" charset="0"/>
              </a:rPr>
              <a:t>removing any barriers to an apprentices progress and progression are removed where necessary. </a:t>
            </a:r>
          </a:p>
          <a:p>
            <a:endParaRPr lang="en-GB" sz="2400" dirty="0">
              <a:latin typeface="+mn-lt"/>
            </a:endParaRPr>
          </a:p>
        </p:txBody>
      </p:sp>
    </p:spTree>
    <p:extLst>
      <p:ext uri="{BB962C8B-B14F-4D97-AF65-F5344CB8AC3E}">
        <p14:creationId xmlns:p14="http://schemas.microsoft.com/office/powerpoint/2010/main" val="559266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160" y="309601"/>
            <a:ext cx="8534240" cy="560920"/>
          </a:xfrm>
        </p:spPr>
        <p:txBody>
          <a:bodyPr/>
          <a:lstStyle/>
          <a:p>
            <a:r>
              <a:rPr lang="en-GB" dirty="0">
                <a:latin typeface="Arial" panose="020B0604020202020204" pitchFamily="34" charset="0"/>
                <a:cs typeface="Arial" panose="020B0604020202020204" pitchFamily="34" charset="0"/>
              </a:rPr>
              <a:t>Attributes of a good supervisor and mentor</a:t>
            </a:r>
          </a:p>
        </p:txBody>
      </p:sp>
      <p:sp>
        <p:nvSpPr>
          <p:cNvPr id="5" name="Content Placeholder 2"/>
          <p:cNvSpPr txBox="1">
            <a:spLocks/>
          </p:cNvSpPr>
          <p:nvPr/>
        </p:nvSpPr>
        <p:spPr>
          <a:xfrm>
            <a:off x="191494" y="1011320"/>
            <a:ext cx="8879839" cy="4901800"/>
          </a:xfrm>
          <a:prstGeom prst="rect">
            <a:avLst/>
          </a:prstGeom>
        </p:spPr>
        <p:txBody>
          <a:bodyPr>
            <a:normAutofit fontScale="92500" lnSpcReduction="10000"/>
          </a:bodyPr>
          <a:lst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000" kern="1200">
                <a:solidFill>
                  <a:srgbClr val="404040"/>
                </a:solidFill>
                <a:latin typeface="Helvetica-Light" panose="020B0500000000000000" pitchFamily="34" charset="0"/>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sz="2000" kern="1200">
                <a:solidFill>
                  <a:srgbClr val="404040"/>
                </a:solidFill>
                <a:latin typeface="Helvetica-Light" panose="020B0500000000000000" pitchFamily="34" charset="0"/>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2000" kern="1200">
                <a:solidFill>
                  <a:srgbClr val="404040"/>
                </a:solidFill>
                <a:latin typeface="Helvetica-Light" panose="020B0500000000000000" pitchFamily="34" charset="0"/>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2000" kern="1200">
                <a:solidFill>
                  <a:srgbClr val="404040"/>
                </a:solidFill>
                <a:latin typeface="Helvetica-Light" panose="020B0500000000000000" pitchFamily="34" charset="0"/>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2000" kern="1200">
                <a:solidFill>
                  <a:srgbClr val="404040"/>
                </a:solidFill>
                <a:latin typeface="Helvetica-Light" panose="020B0500000000000000"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800" b="1" dirty="0">
                <a:latin typeface="Arial" pitchFamily="34" charset="0"/>
                <a:cs typeface="Arial" pitchFamily="34" charset="0"/>
              </a:rPr>
              <a:t>Good supervisors (in this role);</a:t>
            </a:r>
          </a:p>
          <a:p>
            <a:r>
              <a:rPr lang="en-GB" sz="1800" dirty="0">
                <a:latin typeface="Arial" pitchFamily="34" charset="0"/>
                <a:cs typeface="Arial" pitchFamily="34" charset="0"/>
              </a:rPr>
              <a:t>get involved and if needed, get others involved</a:t>
            </a:r>
          </a:p>
          <a:p>
            <a:r>
              <a:rPr lang="en-GB" sz="1800" dirty="0">
                <a:latin typeface="Arial" pitchFamily="34" charset="0"/>
                <a:cs typeface="Arial" pitchFamily="34" charset="0"/>
              </a:rPr>
              <a:t>provide support, monitor progress closely and prep a Co learning plan</a:t>
            </a:r>
          </a:p>
          <a:p>
            <a:r>
              <a:rPr lang="en-GB" sz="1800" dirty="0">
                <a:latin typeface="Arial" pitchFamily="34" charset="0"/>
                <a:cs typeface="Arial" pitchFamily="34" charset="0"/>
              </a:rPr>
              <a:t>manage work patterns to make things happen &amp; provide space to think and learn</a:t>
            </a:r>
          </a:p>
          <a:p>
            <a:r>
              <a:rPr lang="en-GB" sz="1800" dirty="0">
                <a:latin typeface="Arial" pitchFamily="34" charset="0"/>
                <a:cs typeface="Arial" pitchFamily="34" charset="0"/>
              </a:rPr>
              <a:t>talk to the tutor/apprentice to gain a basic understanding of their qualification</a:t>
            </a:r>
          </a:p>
          <a:p>
            <a:r>
              <a:rPr lang="en-GB" sz="1800" dirty="0">
                <a:latin typeface="Arial" pitchFamily="34" charset="0"/>
                <a:cs typeface="Arial" pitchFamily="34" charset="0"/>
              </a:rPr>
              <a:t>communicate with the tutor to know what the aims and objectives for each visit are</a:t>
            </a:r>
          </a:p>
          <a:p>
            <a:r>
              <a:rPr lang="en-GB" sz="1800" dirty="0">
                <a:latin typeface="Arial" pitchFamily="34" charset="0"/>
                <a:cs typeface="Arial" pitchFamily="34" charset="0"/>
              </a:rPr>
              <a:t>prior to visits ask the tutor – “what can I do - how can I help”</a:t>
            </a:r>
          </a:p>
          <a:p>
            <a:r>
              <a:rPr lang="en-GB" sz="1800" dirty="0">
                <a:latin typeface="Arial" pitchFamily="34" charset="0"/>
                <a:cs typeface="Arial" pitchFamily="34" charset="0"/>
              </a:rPr>
              <a:t>contribute to progress reviews &amp; help provide any evidence needed for assessment</a:t>
            </a:r>
          </a:p>
          <a:p>
            <a:r>
              <a:rPr lang="en-GB" sz="1800" dirty="0">
                <a:latin typeface="Arial" pitchFamily="34" charset="0"/>
                <a:cs typeface="Arial" pitchFamily="34" charset="0"/>
              </a:rPr>
              <a:t>makes sure the learner is ready for each tutor/assessor visit</a:t>
            </a:r>
          </a:p>
          <a:p>
            <a:r>
              <a:rPr lang="en-GB" sz="1800" dirty="0">
                <a:latin typeface="Arial" pitchFamily="34" charset="0"/>
                <a:cs typeface="Arial" pitchFamily="34" charset="0"/>
              </a:rPr>
              <a:t>where appropriate, links the Company Learning Plan with the apprenticeship – through working with the tutor (they will provide the steer and support for this).</a:t>
            </a:r>
          </a:p>
          <a:p>
            <a:pPr marL="0" indent="0">
              <a:buNone/>
            </a:pPr>
            <a:r>
              <a:rPr lang="en-GB" sz="1800" b="1" dirty="0">
                <a:latin typeface="Arial" pitchFamily="34" charset="0"/>
                <a:cs typeface="Arial" pitchFamily="34" charset="0"/>
              </a:rPr>
              <a:t>Good mentors (in this role);</a:t>
            </a:r>
          </a:p>
          <a:p>
            <a:r>
              <a:rPr lang="en-GB" sz="1800" dirty="0">
                <a:latin typeface="Arial" pitchFamily="34" charset="0"/>
                <a:cs typeface="Arial" pitchFamily="34" charset="0"/>
              </a:rPr>
              <a:t>maintain good communications &amp; be aware of what is going on in the programme</a:t>
            </a:r>
          </a:p>
          <a:p>
            <a:r>
              <a:rPr lang="en-GB" sz="1800" dirty="0">
                <a:latin typeface="Arial" pitchFamily="34" charset="0"/>
                <a:cs typeface="Arial" pitchFamily="34" charset="0"/>
              </a:rPr>
              <a:t>take responsibility for ensuring the supervisor and apprentice work well together</a:t>
            </a:r>
          </a:p>
          <a:p>
            <a:r>
              <a:rPr lang="en-GB" sz="1800" dirty="0">
                <a:latin typeface="Arial" pitchFamily="34" charset="0"/>
                <a:cs typeface="Arial" pitchFamily="34" charset="0"/>
              </a:rPr>
              <a:t>plan for progression and celebrate success</a:t>
            </a:r>
          </a:p>
          <a:p>
            <a:r>
              <a:rPr lang="en-GB" sz="1800" dirty="0">
                <a:latin typeface="Arial" pitchFamily="34" charset="0"/>
                <a:cs typeface="Arial" pitchFamily="34" charset="0"/>
              </a:rPr>
              <a:t>challenge and intervene to ensure the apprentice is successful.</a:t>
            </a:r>
          </a:p>
          <a:p>
            <a:endParaRPr lang="en-GB" sz="1800" dirty="0">
              <a:latin typeface="Arial" pitchFamily="34" charset="0"/>
              <a:cs typeface="Arial" pitchFamily="34" charset="0"/>
            </a:endParaRPr>
          </a:p>
          <a:p>
            <a:endParaRPr lang="en-GB" sz="1800" dirty="0">
              <a:latin typeface="Times New Roman" pitchFamily="18" charset="0"/>
              <a:cs typeface="Times New Roman" pitchFamily="18" charset="0"/>
            </a:endParaRPr>
          </a:p>
        </p:txBody>
      </p:sp>
      <p:sp>
        <p:nvSpPr>
          <p:cNvPr id="6" name="Content Placeholder 3"/>
          <p:cNvSpPr txBox="1">
            <a:spLocks/>
          </p:cNvSpPr>
          <p:nvPr/>
        </p:nvSpPr>
        <p:spPr>
          <a:xfrm>
            <a:off x="3772711" y="2534055"/>
            <a:ext cx="4038600" cy="4525963"/>
          </a:xfrm>
          <a:prstGeom prst="rect">
            <a:avLst/>
          </a:prstGeom>
        </p:spPr>
        <p:txBody>
          <a:bodyPr>
            <a:normAutofit/>
          </a:bodyPr>
          <a:lst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GB" sz="1800" dirty="0">
              <a:latin typeface="Times New Roman" pitchFamily="18" charset="0"/>
              <a:cs typeface="Times New Roman" pitchFamily="18" charset="0"/>
            </a:endParaRPr>
          </a:p>
        </p:txBody>
      </p:sp>
    </p:spTree>
    <p:extLst>
      <p:ext uri="{BB962C8B-B14F-4D97-AF65-F5344CB8AC3E}">
        <p14:creationId xmlns:p14="http://schemas.microsoft.com/office/powerpoint/2010/main" val="3253764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5">
                                            <p:txEl>
                                              <p:pRg st="13" end="13"/>
                                            </p:txEl>
                                          </p:spTgt>
                                        </p:tgtEl>
                                        <p:attrNameLst>
                                          <p:attrName>style.visibility</p:attrName>
                                        </p:attrNameLst>
                                      </p:cBhvr>
                                      <p:to>
                                        <p:strVal val="visible"/>
                                      </p:to>
                                    </p:set>
                                    <p:anim calcmode="lin" valueType="num">
                                      <p:cBhvr additive="base">
                                        <p:cTn id="85"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5">
                                            <p:txEl>
                                              <p:pRg st="14" end="14"/>
                                            </p:txEl>
                                          </p:spTgt>
                                        </p:tgtEl>
                                        <p:attrNameLst>
                                          <p:attrName>style.visibility</p:attrName>
                                        </p:attrNameLst>
                                      </p:cBhvr>
                                      <p:to>
                                        <p:strVal val="visible"/>
                                      </p:to>
                                    </p:set>
                                    <p:anim calcmode="lin" valueType="num">
                                      <p:cBhvr additive="base">
                                        <p:cTn id="91"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osceles Triangle 5"/>
          <p:cNvSpPr/>
          <p:nvPr/>
        </p:nvSpPr>
        <p:spPr>
          <a:xfrm>
            <a:off x="1752600" y="2225040"/>
            <a:ext cx="5611680" cy="358242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0" y="237272"/>
            <a:ext cx="8798400" cy="955424"/>
          </a:xfrm>
        </p:spPr>
        <p:txBody>
          <a:bodyPr/>
          <a:lstStyle/>
          <a:p>
            <a:pPr algn="ctr"/>
            <a:r>
              <a:rPr lang="en-GB" sz="2000" dirty="0">
                <a:latin typeface="Arial" panose="020B0604020202020204" pitchFamily="34" charset="0"/>
                <a:cs typeface="Arial" panose="020B0604020202020204" pitchFamily="34" charset="0"/>
              </a:rPr>
              <a:t>The Approved Employer Standard aims to build strong and effective relationships around a very simple structure.</a:t>
            </a:r>
            <a:br>
              <a:rPr lang="en-GB" sz="2000" dirty="0">
                <a:latin typeface="Arial" panose="020B0604020202020204" pitchFamily="34" charset="0"/>
                <a:cs typeface="Arial" panose="020B0604020202020204" pitchFamily="34" charset="0"/>
              </a:rPr>
            </a:br>
            <a:endParaRPr lang="en-GB" sz="2000" dirty="0">
              <a:latin typeface="+mn-lt"/>
            </a:endParaRPr>
          </a:p>
        </p:txBody>
      </p:sp>
      <p:sp>
        <p:nvSpPr>
          <p:cNvPr id="5" name="Isosceles Triangle 4"/>
          <p:cNvSpPr/>
          <p:nvPr/>
        </p:nvSpPr>
        <p:spPr>
          <a:xfrm>
            <a:off x="2848512" y="3071132"/>
            <a:ext cx="3389376" cy="2225518"/>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800" dirty="0">
                <a:ln w="0"/>
                <a:solidFill>
                  <a:schemeClr val="tx1"/>
                </a:solidFill>
                <a:effectLst>
                  <a:outerShdw blurRad="38100" dist="19050" dir="2700000" algn="tl" rotWithShape="0">
                    <a:schemeClr val="dk1">
                      <a:alpha val="40000"/>
                    </a:schemeClr>
                  </a:outerShdw>
                </a:effectLst>
              </a:rPr>
              <a:t>L</a:t>
            </a:r>
          </a:p>
          <a:p>
            <a:pPr algn="ctr"/>
            <a:endParaRPr lang="en-GB" sz="7200" dirty="0">
              <a:ln w="0"/>
              <a:solidFill>
                <a:schemeClr val="tx1"/>
              </a:solidFill>
              <a:effectLst>
                <a:outerShdw blurRad="38100" dist="19050" dir="2700000" algn="tl" rotWithShape="0">
                  <a:schemeClr val="dk1">
                    <a:alpha val="40000"/>
                  </a:schemeClr>
                </a:outerShdw>
              </a:effectLst>
            </a:endParaRPr>
          </a:p>
        </p:txBody>
      </p:sp>
      <p:sp>
        <p:nvSpPr>
          <p:cNvPr id="7" name="TextBox 6"/>
          <p:cNvSpPr txBox="1"/>
          <p:nvPr/>
        </p:nvSpPr>
        <p:spPr>
          <a:xfrm>
            <a:off x="1097072" y="5807462"/>
            <a:ext cx="128753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Apprentice</a:t>
            </a:r>
          </a:p>
        </p:txBody>
      </p:sp>
      <p:sp>
        <p:nvSpPr>
          <p:cNvPr id="8" name="TextBox 7"/>
          <p:cNvSpPr txBox="1"/>
          <p:nvPr/>
        </p:nvSpPr>
        <p:spPr>
          <a:xfrm>
            <a:off x="6918960" y="5878037"/>
            <a:ext cx="1727781"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Tutor/Assessor</a:t>
            </a:r>
          </a:p>
        </p:txBody>
      </p:sp>
      <p:sp>
        <p:nvSpPr>
          <p:cNvPr id="9" name="TextBox 8"/>
          <p:cNvSpPr txBox="1"/>
          <p:nvPr/>
        </p:nvSpPr>
        <p:spPr>
          <a:xfrm>
            <a:off x="3553506" y="1855708"/>
            <a:ext cx="206979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Supervisor/Mentor</a:t>
            </a:r>
          </a:p>
        </p:txBody>
      </p:sp>
      <p:sp>
        <p:nvSpPr>
          <p:cNvPr id="10" name="TextBox 9"/>
          <p:cNvSpPr txBox="1"/>
          <p:nvPr/>
        </p:nvSpPr>
        <p:spPr>
          <a:xfrm>
            <a:off x="4091794" y="2701800"/>
            <a:ext cx="1056700"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Success</a:t>
            </a:r>
          </a:p>
        </p:txBody>
      </p:sp>
      <p:sp>
        <p:nvSpPr>
          <p:cNvPr id="11" name="TextBox 10"/>
          <p:cNvSpPr txBox="1"/>
          <p:nvPr/>
        </p:nvSpPr>
        <p:spPr>
          <a:xfrm>
            <a:off x="2313752" y="5208112"/>
            <a:ext cx="1082348"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Learning</a:t>
            </a:r>
          </a:p>
        </p:txBody>
      </p:sp>
      <p:sp>
        <p:nvSpPr>
          <p:cNvPr id="12" name="TextBox 11"/>
          <p:cNvSpPr txBox="1"/>
          <p:nvPr/>
        </p:nvSpPr>
        <p:spPr>
          <a:xfrm>
            <a:off x="5427663" y="5233593"/>
            <a:ext cx="141577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Progression</a:t>
            </a:r>
          </a:p>
        </p:txBody>
      </p:sp>
    </p:spTree>
    <p:extLst>
      <p:ext uri="{BB962C8B-B14F-4D97-AF65-F5344CB8AC3E}">
        <p14:creationId xmlns:p14="http://schemas.microsoft.com/office/powerpoint/2010/main" val="1564456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47675" y="995680"/>
            <a:ext cx="8248650" cy="1253066"/>
          </a:xfrm>
        </p:spPr>
        <p:txBody>
          <a:bodyPr/>
          <a:lstStyle/>
          <a:p>
            <a:r>
              <a:rPr lang="en-GB" sz="6600" b="0" dirty="0">
                <a:solidFill>
                  <a:schemeClr val="tx1">
                    <a:lumMod val="95000"/>
                    <a:lumOff val="5000"/>
                  </a:schemeClr>
                </a:solidFill>
                <a:latin typeface="Arial" panose="020B0604020202020204" pitchFamily="34" charset="0"/>
                <a:cs typeface="Arial" panose="020B0604020202020204" pitchFamily="34" charset="0"/>
              </a:rPr>
              <a:t>BREAK</a:t>
            </a:r>
          </a:p>
          <a:p>
            <a:r>
              <a:rPr lang="en-GB" sz="2800" b="0" dirty="0">
                <a:solidFill>
                  <a:schemeClr val="tx1">
                    <a:lumMod val="95000"/>
                    <a:lumOff val="5000"/>
                  </a:schemeClr>
                </a:solidFill>
                <a:latin typeface="Arial" panose="020B0604020202020204" pitchFamily="34" charset="0"/>
                <a:cs typeface="Arial" panose="020B0604020202020204" pitchFamily="34" charset="0"/>
              </a:rPr>
              <a:t>15 MINUTES</a:t>
            </a:r>
            <a:endParaRPr lang="en-GB" sz="3800" b="0" dirty="0">
              <a:solidFill>
                <a:schemeClr val="tx1">
                  <a:lumMod val="95000"/>
                  <a:lumOff val="5000"/>
                </a:schemeClr>
              </a:solidFill>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2"/>
          </p:nvPr>
        </p:nvSpPr>
        <p:spPr>
          <a:xfrm>
            <a:off x="447675" y="2624138"/>
            <a:ext cx="8321675" cy="2079942"/>
          </a:xfrm>
        </p:spPr>
        <p:txBody>
          <a:bodyPr/>
          <a:lstStyle/>
          <a:p>
            <a:pPr algn="l"/>
            <a:endParaRPr lang="en-GB" dirty="0">
              <a:latin typeface="+mn-lt"/>
            </a:endParaRPr>
          </a:p>
          <a:p>
            <a:pPr algn="l"/>
            <a:endParaRPr lang="en-GB" dirty="0">
              <a:latin typeface="+mn-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675" y="3078797"/>
            <a:ext cx="2143125" cy="2143125"/>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21143" r="12285"/>
          <a:stretch/>
        </p:blipFill>
        <p:spPr>
          <a:xfrm>
            <a:off x="6380480" y="3078796"/>
            <a:ext cx="2367280" cy="214312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2809" y="3078796"/>
            <a:ext cx="3029152" cy="2143125"/>
          </a:xfrm>
          <a:prstGeom prst="rect">
            <a:avLst/>
          </a:prstGeom>
        </p:spPr>
      </p:pic>
    </p:spTree>
    <p:extLst>
      <p:ext uri="{BB962C8B-B14F-4D97-AF65-F5344CB8AC3E}">
        <p14:creationId xmlns:p14="http://schemas.microsoft.com/office/powerpoint/2010/main" val="3395179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84187" y="1413123"/>
            <a:ext cx="8248650" cy="663786"/>
          </a:xfrm>
        </p:spPr>
        <p:txBody>
          <a:bodyPr/>
          <a:lstStyle/>
          <a:p>
            <a:r>
              <a:rPr lang="en-GB" b="0" dirty="0">
                <a:latin typeface="Arial" panose="020B0604020202020204" pitchFamily="34" charset="0"/>
                <a:cs typeface="Arial" panose="020B0604020202020204" pitchFamily="34" charset="0"/>
              </a:rPr>
              <a:t>“Approved Employer Standard” Company Information Pack</a:t>
            </a:r>
          </a:p>
        </p:txBody>
      </p:sp>
    </p:spTree>
    <p:extLst>
      <p:ext uri="{BB962C8B-B14F-4D97-AF65-F5344CB8AC3E}">
        <p14:creationId xmlns:p14="http://schemas.microsoft.com/office/powerpoint/2010/main" val="2533667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Developing a Company Learning Plan</a:t>
            </a:r>
          </a:p>
        </p:txBody>
      </p:sp>
      <p:sp>
        <p:nvSpPr>
          <p:cNvPr id="3" name="Content Placeholder 2"/>
          <p:cNvSpPr>
            <a:spLocks noGrp="1"/>
          </p:cNvSpPr>
          <p:nvPr>
            <p:ph idx="1"/>
          </p:nvPr>
        </p:nvSpPr>
        <p:spPr>
          <a:xfrm>
            <a:off x="264160" y="1443383"/>
            <a:ext cx="8534240" cy="4988799"/>
          </a:xfrm>
        </p:spPr>
        <p:txBody>
          <a:bodyPr/>
          <a:lstStyle/>
          <a:p>
            <a:pPr marL="0" indent="0">
              <a:buNone/>
            </a:pPr>
            <a:r>
              <a:rPr lang="en-GB" sz="2200" dirty="0">
                <a:latin typeface="Arial" panose="020B0604020202020204" pitchFamily="34" charset="0"/>
                <a:cs typeface="Arial" panose="020B0604020202020204" pitchFamily="34" charset="0"/>
              </a:rPr>
              <a:t>A company learning plan should have the following characteristics:</a:t>
            </a:r>
          </a:p>
          <a:p>
            <a:pPr marL="0" indent="0">
              <a:buNone/>
            </a:pPr>
            <a:endParaRPr lang="en-GB" sz="2200" dirty="0">
              <a:latin typeface="Arial" panose="020B0604020202020204" pitchFamily="34" charset="0"/>
              <a:cs typeface="Arial" panose="020B0604020202020204" pitchFamily="34" charset="0"/>
            </a:endParaRPr>
          </a:p>
          <a:p>
            <a:pPr marL="0" indent="0">
              <a:buNone/>
            </a:pPr>
            <a:r>
              <a:rPr lang="en-GB" sz="2200" dirty="0">
                <a:latin typeface="Arial" panose="020B0604020202020204" pitchFamily="34" charset="0"/>
                <a:cs typeface="Arial" panose="020B0604020202020204" pitchFamily="34" charset="0"/>
              </a:rPr>
              <a:t>Q. How many of you have;</a:t>
            </a:r>
          </a:p>
          <a:p>
            <a:r>
              <a:rPr lang="en-GB" sz="2200" dirty="0">
                <a:latin typeface="Arial" panose="020B0604020202020204" pitchFamily="34" charset="0"/>
                <a:cs typeface="Arial" panose="020B0604020202020204" pitchFamily="34" charset="0"/>
              </a:rPr>
              <a:t>An induction programme?</a:t>
            </a:r>
          </a:p>
          <a:p>
            <a:r>
              <a:rPr lang="en-GB" sz="2200" dirty="0">
                <a:latin typeface="Arial" panose="020B0604020202020204" pitchFamily="34" charset="0"/>
                <a:cs typeface="Arial" panose="020B0604020202020204" pitchFamily="34" charset="0"/>
              </a:rPr>
              <a:t>A company learning/training pan?</a:t>
            </a:r>
          </a:p>
          <a:p>
            <a:pPr marL="0" indent="0">
              <a:buNone/>
            </a:pPr>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A company learning plan should also meet the company’s own training needs i.e. what do you want the apprentice to know, be skilled in and behave like at the end of the training?</a:t>
            </a:r>
          </a:p>
          <a:p>
            <a:r>
              <a:rPr lang="en-GB" sz="2200" dirty="0">
                <a:latin typeface="Arial" panose="020B0604020202020204" pitchFamily="34" charset="0"/>
                <a:cs typeface="Arial" panose="020B0604020202020204" pitchFamily="34" charset="0"/>
              </a:rPr>
              <a:t>A company learning plan should compliment the work of the tutor in developing the knowledge – skills and behaviours required for the apprenticeship/qualification.</a:t>
            </a:r>
          </a:p>
          <a:p>
            <a:pPr marL="0" indent="0">
              <a:buNone/>
            </a:pPr>
            <a:endParaRPr lang="en-GB" sz="2200" dirty="0">
              <a:latin typeface="Arial" panose="020B0604020202020204" pitchFamily="34" charset="0"/>
              <a:cs typeface="Arial" panose="020B0604020202020204" pitchFamily="34" charset="0"/>
            </a:endParaRPr>
          </a:p>
          <a:p>
            <a:pPr marL="182562" lvl="1" indent="0">
              <a:buNone/>
            </a:pP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894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84187" y="1413123"/>
            <a:ext cx="8248650" cy="663786"/>
          </a:xfrm>
        </p:spPr>
        <p:txBody>
          <a:bodyPr/>
          <a:lstStyle/>
          <a:p>
            <a:r>
              <a:rPr lang="en-GB" b="0" dirty="0">
                <a:latin typeface="Arial" panose="020B0604020202020204" pitchFamily="34" charset="0"/>
                <a:cs typeface="Arial" panose="020B0604020202020204" pitchFamily="34" charset="0"/>
              </a:rPr>
              <a:t>“Have a go session”</a:t>
            </a:r>
          </a:p>
          <a:p>
            <a:endParaRPr lang="en-GB" b="0" dirty="0">
              <a:latin typeface="Arial" panose="020B0604020202020204" pitchFamily="34" charset="0"/>
              <a:cs typeface="Arial" panose="020B0604020202020204" pitchFamily="34" charset="0"/>
            </a:endParaRPr>
          </a:p>
          <a:p>
            <a:endParaRPr lang="en-GB" b="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b="0" dirty="0">
                <a:latin typeface="Arial" panose="020B0604020202020204" pitchFamily="34" charset="0"/>
                <a:cs typeface="Arial" panose="020B0604020202020204" pitchFamily="34" charset="0"/>
              </a:rPr>
              <a:t>Self-assessment</a:t>
            </a:r>
          </a:p>
          <a:p>
            <a:pPr marL="571500" indent="-571500">
              <a:buFont typeface="Arial" panose="020B0604020202020204" pitchFamily="34" charset="0"/>
              <a:buChar char="•"/>
            </a:pPr>
            <a:r>
              <a:rPr lang="en-GB" b="0" dirty="0">
                <a:latin typeface="Arial" panose="020B0604020202020204" pitchFamily="34" charset="0"/>
                <a:cs typeface="Arial" panose="020B0604020202020204" pitchFamily="34" charset="0"/>
              </a:rPr>
              <a:t>Company learning plan</a:t>
            </a:r>
          </a:p>
        </p:txBody>
      </p:sp>
    </p:spTree>
    <p:extLst>
      <p:ext uri="{BB962C8B-B14F-4D97-AF65-F5344CB8AC3E}">
        <p14:creationId xmlns:p14="http://schemas.microsoft.com/office/powerpoint/2010/main" val="3018353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5F0A2-EF1A-49BC-B4C7-BCD7FEF4FEC6}"/>
              </a:ext>
            </a:extLst>
          </p:cNvPr>
          <p:cNvSpPr>
            <a:spLocks noGrp="1"/>
          </p:cNvSpPr>
          <p:nvPr>
            <p:ph type="title"/>
          </p:nvPr>
        </p:nvSpPr>
        <p:spPr/>
        <p:txBody>
          <a:bodyPr/>
          <a:lstStyle/>
          <a:p>
            <a:pPr algn="ctr"/>
            <a:r>
              <a:rPr lang="en-GB" dirty="0"/>
              <a:t>The Road Map to Registration (Timeframes)</a:t>
            </a:r>
          </a:p>
        </p:txBody>
      </p:sp>
      <p:sp>
        <p:nvSpPr>
          <p:cNvPr id="3" name="Content Placeholder 2">
            <a:extLst>
              <a:ext uri="{FF2B5EF4-FFF2-40B4-BE49-F238E27FC236}">
                <a16:creationId xmlns:a16="http://schemas.microsoft.com/office/drawing/2014/main" id="{34D273C8-1A7B-41C8-BBCC-2CDA98FF3B4F}"/>
              </a:ext>
            </a:extLst>
          </p:cNvPr>
          <p:cNvSpPr>
            <a:spLocks noGrp="1"/>
          </p:cNvSpPr>
          <p:nvPr>
            <p:ph idx="1"/>
          </p:nvPr>
        </p:nvSpPr>
        <p:spPr/>
        <p:txBody>
          <a:bodyPr/>
          <a:lstStyle/>
          <a:p>
            <a:r>
              <a:rPr lang="en-GB" b="1" dirty="0"/>
              <a:t>Within 1 month </a:t>
            </a:r>
            <a:r>
              <a:rPr lang="en-GB" dirty="0"/>
              <a:t>of the workshop – return your completed self-assessment template to Lee Harrison</a:t>
            </a:r>
          </a:p>
          <a:p>
            <a:r>
              <a:rPr lang="en-GB" b="1" dirty="0"/>
              <a:t>ASAP</a:t>
            </a:r>
            <a:r>
              <a:rPr lang="en-GB" dirty="0"/>
              <a:t> - read through the guidance notes</a:t>
            </a:r>
          </a:p>
          <a:p>
            <a:r>
              <a:rPr lang="en-GB" b="1" dirty="0"/>
              <a:t>ASAP</a:t>
            </a:r>
            <a:r>
              <a:rPr lang="en-GB" dirty="0"/>
              <a:t> - meet and share the role with the apprentice/s</a:t>
            </a:r>
          </a:p>
          <a:p>
            <a:r>
              <a:rPr lang="en-GB" b="1" dirty="0"/>
              <a:t>ASAP</a:t>
            </a:r>
            <a:r>
              <a:rPr lang="en-GB" dirty="0"/>
              <a:t> - email or phone the tutor to start your ball rolling</a:t>
            </a:r>
          </a:p>
          <a:p>
            <a:r>
              <a:rPr lang="en-GB" b="1" dirty="0"/>
              <a:t>ASAP</a:t>
            </a:r>
            <a:r>
              <a:rPr lang="en-GB" dirty="0"/>
              <a:t> - start to put together the 1</a:t>
            </a:r>
            <a:r>
              <a:rPr lang="en-GB" baseline="30000" dirty="0"/>
              <a:t>st</a:t>
            </a:r>
            <a:r>
              <a:rPr lang="en-GB" dirty="0"/>
              <a:t> company learning plan (ask the tutor for advice if needed)</a:t>
            </a:r>
          </a:p>
          <a:p>
            <a:r>
              <a:rPr lang="en-GB" b="1" dirty="0"/>
              <a:t>ASAP</a:t>
            </a:r>
            <a:r>
              <a:rPr lang="en-GB" dirty="0"/>
              <a:t> complete your 1</a:t>
            </a:r>
            <a:r>
              <a:rPr lang="en-GB" baseline="30000" dirty="0"/>
              <a:t>st</a:t>
            </a:r>
            <a:r>
              <a:rPr lang="en-GB" dirty="0"/>
              <a:t> monitoring form (it is recommended that you prepare 3 of these  - 1</a:t>
            </a:r>
            <a:r>
              <a:rPr lang="en-GB" baseline="30000" dirty="0"/>
              <a:t>st</a:t>
            </a:r>
            <a:r>
              <a:rPr lang="en-GB" dirty="0"/>
              <a:t>  soon after the apprentice has started - 2</a:t>
            </a:r>
            <a:r>
              <a:rPr lang="en-GB" baseline="30000" dirty="0"/>
              <a:t>nd</a:t>
            </a:r>
            <a:r>
              <a:rPr lang="en-GB" dirty="0"/>
              <a:t> half way through - 3</a:t>
            </a:r>
            <a:r>
              <a:rPr lang="en-GB" baseline="30000" dirty="0"/>
              <a:t>rd</a:t>
            </a:r>
            <a:r>
              <a:rPr lang="en-GB" dirty="0"/>
              <a:t> near the end)</a:t>
            </a:r>
          </a:p>
          <a:p>
            <a:r>
              <a:rPr lang="en-GB" b="1" dirty="0"/>
              <a:t>Regularly</a:t>
            </a:r>
            <a:r>
              <a:rPr lang="en-GB" dirty="0"/>
              <a:t> - and depending on your role - meet with the supervisor/mentor to check progress and exchange information</a:t>
            </a:r>
          </a:p>
        </p:txBody>
      </p:sp>
    </p:spTree>
    <p:extLst>
      <p:ext uri="{BB962C8B-B14F-4D97-AF65-F5344CB8AC3E}">
        <p14:creationId xmlns:p14="http://schemas.microsoft.com/office/powerpoint/2010/main" val="1167374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normAutofit/>
          </a:bodyPr>
          <a:lstStyle/>
          <a:p>
            <a:pPr algn="ctr"/>
            <a:r>
              <a:rPr lang="en-GB" sz="3200" dirty="0">
                <a:latin typeface="Arial" panose="020B0604020202020204" pitchFamily="34" charset="0"/>
                <a:cs typeface="Arial" panose="020B0604020202020204" pitchFamily="34" charset="0"/>
              </a:rPr>
              <a:t>AES Quiz time….</a:t>
            </a:r>
          </a:p>
        </p:txBody>
      </p:sp>
      <p:sp>
        <p:nvSpPr>
          <p:cNvPr id="3" name="Content Placeholder 2"/>
          <p:cNvSpPr>
            <a:spLocks noGrp="1"/>
          </p:cNvSpPr>
          <p:nvPr>
            <p:ph idx="1"/>
          </p:nvPr>
        </p:nvSpPr>
        <p:spPr/>
        <p:txBody>
          <a:bodyPr>
            <a:noAutofit/>
          </a:bodyPr>
          <a:lstStyle/>
          <a:p>
            <a:pPr marL="355600" indent="-355600"/>
            <a:endParaRPr lang="en-GB" sz="2400" dirty="0">
              <a:latin typeface="+mn-lt"/>
            </a:endParaRPr>
          </a:p>
          <a:p>
            <a:pPr marL="355600" indent="-355600"/>
            <a:endParaRPr lang="en-GB" sz="2400" dirty="0">
              <a:latin typeface="+mn-lt"/>
            </a:endParaRPr>
          </a:p>
          <a:p>
            <a:pPr marL="355600" indent="-355600"/>
            <a:endParaRPr lang="en-GB" sz="2400" dirty="0">
              <a:latin typeface="+mn-lt"/>
            </a:endParaRPr>
          </a:p>
          <a:p>
            <a:pPr marL="355600" indent="-355600"/>
            <a:endParaRPr lang="en-GB" sz="2400" dirty="0">
              <a:latin typeface="+mn-lt"/>
            </a:endParaRPr>
          </a:p>
          <a:p>
            <a:pPr marL="0" indent="0" algn="ctr">
              <a:buNone/>
            </a:pPr>
            <a:r>
              <a:rPr lang="en-GB" sz="2600" dirty="0">
                <a:latin typeface="Arial" panose="020B0604020202020204" pitchFamily="34" charset="0"/>
                <a:cs typeface="Arial" panose="020B0604020202020204" pitchFamily="34" charset="0"/>
              </a:rPr>
              <a:t>Work through the quiz question sheet</a:t>
            </a:r>
          </a:p>
        </p:txBody>
      </p:sp>
    </p:spTree>
    <p:extLst>
      <p:ext uri="{BB962C8B-B14F-4D97-AF65-F5344CB8AC3E}">
        <p14:creationId xmlns:p14="http://schemas.microsoft.com/office/powerpoint/2010/main" val="832564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normAutofit/>
          </a:bodyPr>
          <a:lstStyle/>
          <a:p>
            <a:r>
              <a:rPr lang="en-GB" sz="3200" dirty="0">
                <a:latin typeface="Arial" panose="020B0604020202020204" pitchFamily="34" charset="0"/>
                <a:cs typeface="Arial" panose="020B0604020202020204" pitchFamily="34" charset="0"/>
              </a:rPr>
              <a:t>Creating a Network of ‘Approved’ companies</a:t>
            </a:r>
          </a:p>
        </p:txBody>
      </p:sp>
      <p:sp>
        <p:nvSpPr>
          <p:cNvPr id="3" name="Content Placeholder 2"/>
          <p:cNvSpPr>
            <a:spLocks noGrp="1"/>
          </p:cNvSpPr>
          <p:nvPr>
            <p:ph idx="1"/>
          </p:nvPr>
        </p:nvSpPr>
        <p:spPr/>
        <p:txBody>
          <a:bodyPr>
            <a:noAutofit/>
          </a:bodyPr>
          <a:lstStyle/>
          <a:p>
            <a:pPr marL="355600" indent="-355600"/>
            <a:endParaRPr lang="en-GB" sz="2400" dirty="0">
              <a:latin typeface="+mn-lt"/>
            </a:endParaRPr>
          </a:p>
          <a:p>
            <a:pPr marL="355600" indent="-355600"/>
            <a:r>
              <a:rPr lang="en-GB" sz="2600" dirty="0">
                <a:latin typeface="Arial" panose="020B0604020202020204" pitchFamily="34" charset="0"/>
                <a:cs typeface="Arial" panose="020B0604020202020204" pitchFamily="34" charset="0"/>
              </a:rPr>
              <a:t>provide and develop supervisors’ portfolios</a:t>
            </a:r>
          </a:p>
          <a:p>
            <a:pPr marL="355600" indent="-355600"/>
            <a:r>
              <a:rPr lang="en-GB" sz="2600" dirty="0">
                <a:latin typeface="Arial" panose="020B0604020202020204" pitchFamily="34" charset="0"/>
                <a:cs typeface="Arial" panose="020B0604020202020204" pitchFamily="34" charset="0"/>
              </a:rPr>
              <a:t>continuing supervisor development : CPD programme</a:t>
            </a:r>
          </a:p>
          <a:p>
            <a:pPr marL="355600" indent="-355600"/>
            <a:r>
              <a:rPr lang="en-GB" sz="2600" dirty="0">
                <a:latin typeface="Arial" panose="020B0604020202020204" pitchFamily="34" charset="0"/>
                <a:cs typeface="Arial" panose="020B0604020202020204" pitchFamily="34" charset="0"/>
              </a:rPr>
              <a:t>Cost effective courses including;</a:t>
            </a:r>
          </a:p>
          <a:p>
            <a:pPr marL="698500" lvl="1" indent="-355600"/>
            <a:r>
              <a:rPr lang="en-GB" sz="2600" dirty="0">
                <a:latin typeface="Arial" panose="020B0604020202020204" pitchFamily="34" charset="0"/>
                <a:cs typeface="Arial" panose="020B0604020202020204" pitchFamily="34" charset="0"/>
              </a:rPr>
              <a:t>‘Train the Trainer’</a:t>
            </a:r>
          </a:p>
          <a:p>
            <a:pPr marL="698500" lvl="1" indent="-355600"/>
            <a:r>
              <a:rPr lang="en-GB" sz="2600" dirty="0">
                <a:latin typeface="Arial" panose="020B0604020202020204" pitchFamily="34" charset="0"/>
                <a:cs typeface="Arial" panose="020B0604020202020204" pitchFamily="34" charset="0"/>
              </a:rPr>
              <a:t>‘Digital marketing’</a:t>
            </a:r>
          </a:p>
          <a:p>
            <a:pPr marL="698500" lvl="1" indent="-355600"/>
            <a:r>
              <a:rPr lang="en-GB" sz="2600" dirty="0">
                <a:latin typeface="Arial" panose="020B0604020202020204" pitchFamily="34" charset="0"/>
                <a:cs typeface="Arial" panose="020B0604020202020204" pitchFamily="34" charset="0"/>
              </a:rPr>
              <a:t>‘Leadership’</a:t>
            </a:r>
          </a:p>
          <a:p>
            <a:pPr marL="355600" indent="-355600"/>
            <a:r>
              <a:rPr lang="en-GB" sz="2600" dirty="0">
                <a:latin typeface="Arial" panose="020B0604020202020204" pitchFamily="34" charset="0"/>
                <a:cs typeface="Arial" panose="020B0604020202020204" pitchFamily="34" charset="0"/>
              </a:rPr>
              <a:t>peer support</a:t>
            </a:r>
          </a:p>
          <a:p>
            <a:pPr marL="355600" indent="-355600"/>
            <a:r>
              <a:rPr lang="en-GB" sz="2600" dirty="0">
                <a:latin typeface="Arial" panose="020B0604020202020204" pitchFamily="34" charset="0"/>
                <a:cs typeface="Arial" panose="020B0604020202020204" pitchFamily="34" charset="0"/>
              </a:rPr>
              <a:t>regular network meetings/training sessions</a:t>
            </a:r>
          </a:p>
          <a:p>
            <a:pPr marL="355600" indent="-355600"/>
            <a:r>
              <a:rPr lang="en-GB" sz="2600" dirty="0">
                <a:latin typeface="Arial" panose="020B0604020202020204" pitchFamily="34" charset="0"/>
                <a:cs typeface="Arial" panose="020B0604020202020204" pitchFamily="34" charset="0"/>
              </a:rPr>
              <a:t>‘safety nets’: enable learners to switch companies and complete their programme.</a:t>
            </a:r>
          </a:p>
        </p:txBody>
      </p:sp>
    </p:spTree>
    <p:extLst>
      <p:ext uri="{BB962C8B-B14F-4D97-AF65-F5344CB8AC3E}">
        <p14:creationId xmlns:p14="http://schemas.microsoft.com/office/powerpoint/2010/main" val="4062818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20700" y="749635"/>
            <a:ext cx="8248650" cy="1158680"/>
          </a:xfrm>
        </p:spPr>
        <p:txBody>
          <a:bodyPr/>
          <a:lstStyle/>
          <a:p>
            <a:r>
              <a:rPr lang="en-GB" b="0" dirty="0">
                <a:solidFill>
                  <a:schemeClr val="tx1">
                    <a:lumMod val="95000"/>
                    <a:lumOff val="5000"/>
                  </a:schemeClr>
                </a:solidFill>
                <a:latin typeface="Arial" panose="020B0604020202020204" pitchFamily="34" charset="0"/>
                <a:cs typeface="Arial" panose="020B0604020202020204" pitchFamily="34" charset="0"/>
              </a:rPr>
              <a:t>The “Approved Employer Standard” Workshop</a:t>
            </a:r>
          </a:p>
        </p:txBody>
      </p:sp>
      <p:sp>
        <p:nvSpPr>
          <p:cNvPr id="4" name="Text Placeholder 3"/>
          <p:cNvSpPr>
            <a:spLocks noGrp="1"/>
          </p:cNvSpPr>
          <p:nvPr>
            <p:ph type="body" sz="quarter" idx="12"/>
          </p:nvPr>
        </p:nvSpPr>
        <p:spPr>
          <a:xfrm>
            <a:off x="447675" y="2056863"/>
            <a:ext cx="8321675" cy="966186"/>
          </a:xfrm>
        </p:spPr>
        <p:txBody>
          <a:bodyPr/>
          <a:lstStyle/>
          <a:p>
            <a:r>
              <a:rPr lang="en-GB" sz="2400" dirty="0">
                <a:latin typeface="Arial" panose="020B0604020202020204" pitchFamily="34" charset="0"/>
                <a:cs typeface="Arial" panose="020B0604020202020204" pitchFamily="34" charset="0"/>
              </a:rPr>
              <a:t>Supporting our joint commitment to excellence</a:t>
            </a:r>
          </a:p>
          <a:p>
            <a:endParaRPr lang="en-GB" sz="2800" b="1" dirty="0">
              <a:latin typeface="+mn-lt"/>
            </a:endParaRPr>
          </a:p>
          <a:p>
            <a:endParaRPr lang="en-GB" sz="2800" b="1" dirty="0">
              <a:latin typeface="+mn-lt"/>
            </a:endParaRPr>
          </a:p>
          <a:p>
            <a:endParaRPr lang="en-GB" sz="1800" b="1" dirty="0">
              <a:latin typeface="+mn-lt"/>
            </a:endParaRPr>
          </a:p>
          <a:p>
            <a:endParaRPr lang="en-GB" sz="2000" b="1"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675" y="2623930"/>
            <a:ext cx="8229186" cy="3359427"/>
          </a:xfrm>
          <a:prstGeom prst="rect">
            <a:avLst/>
          </a:prstGeom>
        </p:spPr>
      </p:pic>
    </p:spTree>
    <p:extLst>
      <p:ext uri="{BB962C8B-B14F-4D97-AF65-F5344CB8AC3E}">
        <p14:creationId xmlns:p14="http://schemas.microsoft.com/office/powerpoint/2010/main" val="1592688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47675" y="1910080"/>
            <a:ext cx="8248650" cy="663786"/>
          </a:xfrm>
        </p:spPr>
        <p:txBody>
          <a:bodyPr/>
          <a:lstStyle/>
          <a:p>
            <a:r>
              <a:rPr lang="en-GB" b="0" dirty="0">
                <a:solidFill>
                  <a:schemeClr val="tx1">
                    <a:lumMod val="95000"/>
                    <a:lumOff val="5000"/>
                  </a:schemeClr>
                </a:solidFill>
                <a:latin typeface="Arial" panose="020B0604020202020204" pitchFamily="34" charset="0"/>
                <a:cs typeface="Arial" panose="020B0604020202020204" pitchFamily="34" charset="0"/>
              </a:rPr>
              <a:t>THE ROLE OF THE CENTRE</a:t>
            </a:r>
          </a:p>
        </p:txBody>
      </p:sp>
      <p:sp>
        <p:nvSpPr>
          <p:cNvPr id="4" name="Text Placeholder 3"/>
          <p:cNvSpPr>
            <a:spLocks noGrp="1"/>
          </p:cNvSpPr>
          <p:nvPr>
            <p:ph type="body" sz="quarter" idx="12"/>
          </p:nvPr>
        </p:nvSpPr>
        <p:spPr>
          <a:xfrm>
            <a:off x="411162" y="3484880"/>
            <a:ext cx="8321675" cy="1483359"/>
          </a:xfrm>
        </p:spPr>
        <p:txBody>
          <a:bodyPr/>
          <a:lstStyle/>
          <a:p>
            <a:endParaRPr lang="en-GB" sz="3600" b="1" dirty="0">
              <a:latin typeface="+mn-lt"/>
            </a:endParaRPr>
          </a:p>
        </p:txBody>
      </p:sp>
    </p:spTree>
    <p:extLst>
      <p:ext uri="{BB962C8B-B14F-4D97-AF65-F5344CB8AC3E}">
        <p14:creationId xmlns:p14="http://schemas.microsoft.com/office/powerpoint/2010/main" val="890339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60649"/>
            <a:ext cx="7772400" cy="481032"/>
          </a:xfrm>
        </p:spPr>
        <p:txBody>
          <a:bodyPr/>
          <a:lstStyle/>
          <a:p>
            <a:r>
              <a:rPr lang="en-GB" dirty="0">
                <a:solidFill>
                  <a:srgbClr val="E6682D"/>
                </a:solidFill>
                <a:latin typeface="Arial" panose="020B0604020202020204" pitchFamily="34" charset="0"/>
                <a:cs typeface="Arial" panose="020B0604020202020204" pitchFamily="34" charset="0"/>
              </a:rPr>
              <a:t>We will;</a:t>
            </a:r>
          </a:p>
        </p:txBody>
      </p:sp>
      <p:sp>
        <p:nvSpPr>
          <p:cNvPr id="3" name="Subtitle 2"/>
          <p:cNvSpPr>
            <a:spLocks noGrp="1"/>
          </p:cNvSpPr>
          <p:nvPr>
            <p:ph type="subTitle" idx="1"/>
          </p:nvPr>
        </p:nvSpPr>
        <p:spPr>
          <a:xfrm>
            <a:off x="-188843" y="1444264"/>
            <a:ext cx="9001760" cy="4775200"/>
          </a:xfrm>
        </p:spPr>
        <p:txBody>
          <a:bodyPr>
            <a:noAutofit/>
          </a:bodyPr>
          <a:lstStyle/>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provide info, guidance and advice on apprenticeship frameworks &amp; standards</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help you to develop job descriptions and person specifications</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help you with recruitment and advertising </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provide initial assessment screening of candidates to meet your needs</a:t>
            </a:r>
          </a:p>
          <a:p>
            <a:pPr marL="914400" lvl="1" indent="-457200" algn="l">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provide learners with the support they need to achieve</a:t>
            </a:r>
            <a:endParaRPr lang="en-GB" dirty="0">
              <a:solidFill>
                <a:schemeClr val="tx1"/>
              </a:solidFill>
              <a:latin typeface="Arial" panose="020B0604020202020204" pitchFamily="34" charset="0"/>
              <a:cs typeface="Arial" panose="020B0604020202020204" pitchFamily="34" charset="0"/>
            </a:endParaRPr>
          </a:p>
          <a:p>
            <a:pPr marL="914400" lvl="1" indent="-457200" algn="l">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create Individual Learner Records and Learning Plans</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r</a:t>
            </a:r>
            <a:r>
              <a:rPr lang="en-GB" sz="1800" dirty="0">
                <a:solidFill>
                  <a:schemeClr val="tx1"/>
                </a:solidFill>
                <a:latin typeface="Arial" panose="020B0604020202020204" pitchFamily="34" charset="0"/>
                <a:cs typeface="Arial" panose="020B0604020202020204" pitchFamily="34" charset="0"/>
              </a:rPr>
              <a:t>egister the Apprentice with awarding bodies for their qualification</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d</a:t>
            </a:r>
            <a:r>
              <a:rPr lang="en-GB" sz="1800" dirty="0">
                <a:solidFill>
                  <a:schemeClr val="tx1"/>
                </a:solidFill>
                <a:latin typeface="Arial" panose="020B0604020202020204" pitchFamily="34" charset="0"/>
                <a:cs typeface="Arial" panose="020B0604020202020204" pitchFamily="34" charset="0"/>
              </a:rPr>
              <a:t>evelop/implement a bespoke training course with the learner &amp; you</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c</a:t>
            </a:r>
            <a:r>
              <a:rPr lang="en-GB" sz="1800" dirty="0">
                <a:solidFill>
                  <a:schemeClr val="tx1"/>
                </a:solidFill>
                <a:latin typeface="Arial" panose="020B0604020202020204" pitchFamily="34" charset="0"/>
                <a:cs typeface="Arial" panose="020B0604020202020204" pitchFamily="34" charset="0"/>
              </a:rPr>
              <a:t>o-ordinate Government paperwork to support the company</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p</a:t>
            </a:r>
            <a:r>
              <a:rPr lang="en-GB" sz="1800" dirty="0">
                <a:solidFill>
                  <a:schemeClr val="tx1"/>
                </a:solidFill>
                <a:latin typeface="Arial" panose="020B0604020202020204" pitchFamily="34" charset="0"/>
                <a:cs typeface="Arial" panose="020B0604020202020204" pitchFamily="34" charset="0"/>
              </a:rPr>
              <a:t>rovide information and support to maintain OFSTED standards</a:t>
            </a:r>
            <a:endParaRPr lang="en-GB" dirty="0">
              <a:solidFill>
                <a:schemeClr val="tx1"/>
              </a:solidFill>
              <a:latin typeface="Arial" panose="020B0604020202020204" pitchFamily="34" charset="0"/>
              <a:cs typeface="Arial" panose="020B0604020202020204" pitchFamily="34" charset="0"/>
            </a:endParaRPr>
          </a:p>
          <a:p>
            <a:pPr marL="914400" lvl="1" indent="-457200" algn="l">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frequently monitor, review and assess the learner’s progress</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provide</a:t>
            </a:r>
            <a:r>
              <a:rPr lang="en-GB" sz="1800" dirty="0">
                <a:solidFill>
                  <a:schemeClr val="tx1"/>
                </a:solidFill>
                <a:latin typeface="Arial" panose="020B0604020202020204" pitchFamily="34" charset="0"/>
                <a:cs typeface="Arial" panose="020B0604020202020204" pitchFamily="34" charset="0"/>
              </a:rPr>
              <a:t> additional training for you and the learner, where appropriate</a:t>
            </a:r>
          </a:p>
          <a:p>
            <a:pPr marL="914400" lvl="1" indent="-457200" algn="l">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p</a:t>
            </a:r>
            <a:r>
              <a:rPr lang="en-GB" sz="1800" dirty="0">
                <a:solidFill>
                  <a:schemeClr val="tx1"/>
                </a:solidFill>
                <a:latin typeface="Arial" panose="020B0604020202020204" pitchFamily="34" charset="0"/>
                <a:cs typeface="Arial" panose="020B0604020202020204" pitchFamily="34" charset="0"/>
              </a:rPr>
              <a:t>roviding pastoral support and care to all apprentices whilst on programme.</a:t>
            </a:r>
          </a:p>
          <a:p>
            <a:pPr algn="l"/>
            <a:endParaRPr lang="en-GB" sz="2000" dirty="0"/>
          </a:p>
        </p:txBody>
      </p:sp>
    </p:spTree>
    <p:extLst>
      <p:ext uri="{BB962C8B-B14F-4D97-AF65-F5344CB8AC3E}">
        <p14:creationId xmlns:p14="http://schemas.microsoft.com/office/powerpoint/2010/main" val="13610753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Meet the Team</a:t>
            </a:r>
          </a:p>
        </p:txBody>
      </p:sp>
      <p:sp>
        <p:nvSpPr>
          <p:cNvPr id="3" name="Content Placeholder 2"/>
          <p:cNvSpPr>
            <a:spLocks noGrp="1"/>
          </p:cNvSpPr>
          <p:nvPr>
            <p:ph idx="1"/>
          </p:nvPr>
        </p:nvSpPr>
        <p:spPr>
          <a:xfrm>
            <a:off x="357574" y="1155710"/>
            <a:ext cx="8510400" cy="4769575"/>
          </a:xfrm>
        </p:spPr>
        <p:txBody>
          <a:bodyPr>
            <a:normAutofit/>
          </a:bodyPr>
          <a:lstStyle/>
          <a:p>
            <a:pPr marL="0" indent="0">
              <a:lnSpc>
                <a:spcPct val="100000"/>
              </a:lnSpc>
              <a:buNone/>
            </a:pPr>
            <a:r>
              <a:rPr lang="en-GB" sz="2200" dirty="0">
                <a:latin typeface="Arial" panose="020B0604020202020204" pitchFamily="34" charset="0"/>
                <a:cs typeface="Arial" panose="020B0604020202020204" pitchFamily="34" charset="0"/>
              </a:rPr>
              <a:t>Bill Macbeth:		Managing Director</a:t>
            </a:r>
          </a:p>
          <a:p>
            <a:pPr marL="0" indent="0">
              <a:lnSpc>
                <a:spcPct val="100000"/>
              </a:lnSpc>
              <a:buNone/>
            </a:pPr>
            <a:r>
              <a:rPr lang="en-GB" sz="2200" dirty="0">
                <a:latin typeface="Arial" panose="020B0604020202020204" pitchFamily="34" charset="0"/>
                <a:cs typeface="Arial" panose="020B0604020202020204" pitchFamily="34" charset="0"/>
              </a:rPr>
              <a:t>Lee Harrison:		Head of Training Operations</a:t>
            </a:r>
          </a:p>
          <a:p>
            <a:pPr marL="0" indent="0">
              <a:lnSpc>
                <a:spcPct val="100000"/>
              </a:lnSpc>
              <a:buNone/>
            </a:pPr>
            <a:r>
              <a:rPr lang="en-GB" sz="2200" dirty="0">
                <a:latin typeface="Arial" panose="020B0604020202020204" pitchFamily="34" charset="0"/>
                <a:cs typeface="Arial" panose="020B0604020202020204" pitchFamily="34" charset="0"/>
              </a:rPr>
              <a:t>Martin Jenkins:		Head of Trailblazer Development/Assessor</a:t>
            </a:r>
          </a:p>
          <a:p>
            <a:pPr marL="0" indent="0">
              <a:lnSpc>
                <a:spcPct val="100000"/>
              </a:lnSpc>
              <a:buNone/>
            </a:pPr>
            <a:r>
              <a:rPr lang="en-GB" sz="2200" dirty="0">
                <a:latin typeface="Arial" panose="020B0604020202020204" pitchFamily="34" charset="0"/>
                <a:cs typeface="Arial" panose="020B0604020202020204" pitchFamily="34" charset="0"/>
              </a:rPr>
              <a:t>Ian McMillan:		Head of Quality Improvement</a:t>
            </a:r>
          </a:p>
          <a:p>
            <a:pPr marL="0" indent="0">
              <a:lnSpc>
                <a:spcPct val="100000"/>
              </a:lnSpc>
              <a:buNone/>
            </a:pPr>
            <a:r>
              <a:rPr lang="en-GB" sz="2200" dirty="0">
                <a:latin typeface="Arial" panose="020B0604020202020204" pitchFamily="34" charset="0"/>
                <a:cs typeface="Arial" panose="020B0604020202020204" pitchFamily="34" charset="0"/>
              </a:rPr>
              <a:t>Pete Charlesworth:	H&amp;S Consultant &amp; Safeguarding Champion</a:t>
            </a:r>
          </a:p>
          <a:p>
            <a:pPr marL="0" indent="0">
              <a:lnSpc>
                <a:spcPct val="100000"/>
              </a:lnSpc>
              <a:buNone/>
            </a:pPr>
            <a:r>
              <a:rPr lang="en-GB" sz="2200" dirty="0">
                <a:latin typeface="Arial" panose="020B0604020202020204" pitchFamily="34" charset="0"/>
                <a:cs typeface="Arial" panose="020B0604020202020204" pitchFamily="34" charset="0"/>
              </a:rPr>
              <a:t>Roy Klawiter:		Textiles Assessor, Quality Lead</a:t>
            </a:r>
          </a:p>
          <a:p>
            <a:pPr marL="0" indent="0">
              <a:lnSpc>
                <a:spcPct val="100000"/>
              </a:lnSpc>
              <a:buNone/>
            </a:pPr>
            <a:r>
              <a:rPr lang="en-GB" sz="2200" dirty="0">
                <a:latin typeface="Arial" panose="020B0604020202020204" pitchFamily="34" charset="0"/>
                <a:cs typeface="Arial" panose="020B0604020202020204" pitchFamily="34" charset="0"/>
              </a:rPr>
              <a:t>Sue Taylor:		Textiles and Apparel Assessor</a:t>
            </a:r>
          </a:p>
          <a:p>
            <a:pPr marL="0" indent="0">
              <a:lnSpc>
                <a:spcPct val="100000"/>
              </a:lnSpc>
              <a:buNone/>
            </a:pPr>
            <a:r>
              <a:rPr lang="en-GB" sz="2200" dirty="0">
                <a:latin typeface="Arial" panose="020B0604020202020204" pitchFamily="34" charset="0"/>
                <a:cs typeface="Arial" panose="020B0604020202020204" pitchFamily="34" charset="0"/>
              </a:rPr>
              <a:t>Nicola Reynolds:	Leadership and Management training</a:t>
            </a:r>
          </a:p>
          <a:p>
            <a:pPr marL="0" indent="0">
              <a:lnSpc>
                <a:spcPct val="100000"/>
              </a:lnSpc>
              <a:buNone/>
            </a:pPr>
            <a:r>
              <a:rPr lang="en-GB" sz="2200" dirty="0">
                <a:latin typeface="Arial" panose="020B0604020202020204" pitchFamily="34" charset="0"/>
                <a:cs typeface="Arial" panose="020B0604020202020204" pitchFamily="34" charset="0"/>
              </a:rPr>
              <a:t>Martin Mills:		Admin/Customer Service/Warehousing </a:t>
            </a:r>
          </a:p>
          <a:p>
            <a:pPr marL="0" indent="0">
              <a:lnSpc>
                <a:spcPct val="100000"/>
              </a:lnSpc>
              <a:buNone/>
            </a:pPr>
            <a:r>
              <a:rPr lang="en-GB" sz="2200" dirty="0">
                <a:latin typeface="Arial" panose="020B0604020202020204" pitchFamily="34" charset="0"/>
                <a:cs typeface="Arial" panose="020B0604020202020204" pitchFamily="34" charset="0"/>
              </a:rPr>
              <a:t>Ruth Owen:		Apprenticeship Funding Co-ordinator</a:t>
            </a:r>
          </a:p>
        </p:txBody>
      </p:sp>
    </p:spTree>
    <p:extLst>
      <p:ext uri="{BB962C8B-B14F-4D97-AF65-F5344CB8AC3E}">
        <p14:creationId xmlns:p14="http://schemas.microsoft.com/office/powerpoint/2010/main" val="3322085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Agenda</a:t>
            </a:r>
          </a:p>
        </p:txBody>
      </p:sp>
      <p:sp>
        <p:nvSpPr>
          <p:cNvPr id="3" name="Content Placeholder 2"/>
          <p:cNvSpPr>
            <a:spLocks noGrp="1"/>
          </p:cNvSpPr>
          <p:nvPr>
            <p:ph idx="1"/>
          </p:nvPr>
        </p:nvSpPr>
        <p:spPr>
          <a:xfrm>
            <a:off x="118533" y="1167488"/>
            <a:ext cx="8923867" cy="4769575"/>
          </a:xfrm>
        </p:spPr>
        <p:txBody>
          <a:bodyPr/>
          <a:lstStyle/>
          <a:p>
            <a:pPr marL="0" indent="0">
              <a:lnSpc>
                <a:spcPct val="100000"/>
              </a:lnSpc>
              <a:buNone/>
            </a:pPr>
            <a:r>
              <a:rPr lang="en-GB" sz="2400" dirty="0">
                <a:latin typeface="Arial" panose="020B0604020202020204" pitchFamily="34" charset="0"/>
                <a:cs typeface="Arial" panose="020B0604020202020204" pitchFamily="34" charset="0"/>
              </a:rPr>
              <a:t>	Welcome and introductions			</a:t>
            </a:r>
            <a:r>
              <a:rPr lang="en-GB" sz="1800" dirty="0">
                <a:latin typeface="Arial" panose="020B0604020202020204" pitchFamily="34" charset="0"/>
                <a:cs typeface="Arial" panose="020B0604020202020204" pitchFamily="34" charset="0"/>
              </a:rPr>
              <a:t>Lee Harrison</a:t>
            </a:r>
          </a:p>
          <a:p>
            <a:pPr marL="0" indent="0">
              <a:lnSpc>
                <a:spcPct val="100000"/>
              </a:lnSpc>
              <a:buNone/>
            </a:pPr>
            <a:r>
              <a:rPr lang="en-GB" sz="2400" dirty="0">
                <a:latin typeface="Arial" panose="020B0604020202020204" pitchFamily="34" charset="0"/>
                <a:cs typeface="Arial" panose="020B0604020202020204" pitchFamily="34" charset="0"/>
              </a:rPr>
              <a:t>	The structure of Apprenticeships		</a:t>
            </a:r>
            <a:r>
              <a:rPr lang="en-GB" sz="1800" dirty="0">
                <a:latin typeface="Arial" panose="020B0604020202020204" pitchFamily="34" charset="0"/>
                <a:cs typeface="Arial" panose="020B0604020202020204" pitchFamily="34" charset="0"/>
              </a:rPr>
              <a:t>Ian McMillan</a:t>
            </a:r>
          </a:p>
          <a:p>
            <a:pPr marL="0" indent="0">
              <a:lnSpc>
                <a:spcPct val="100000"/>
              </a:lnSpc>
              <a:buNone/>
            </a:pPr>
            <a:r>
              <a:rPr lang="en-GB" sz="2400" dirty="0">
                <a:latin typeface="Arial" panose="020B0604020202020204" pitchFamily="34" charset="0"/>
                <a:cs typeface="Arial" panose="020B0604020202020204" pitchFamily="34" charset="0"/>
              </a:rPr>
              <a:t>	Role of the Supervisor/Mentor			</a:t>
            </a:r>
            <a:r>
              <a:rPr lang="en-GB" sz="1800" dirty="0">
                <a:latin typeface="Arial" panose="020B0604020202020204" pitchFamily="34" charset="0"/>
                <a:cs typeface="Arial" panose="020B0604020202020204" pitchFamily="34" charset="0"/>
              </a:rPr>
              <a:t>Ian McMillan</a:t>
            </a:r>
          </a:p>
          <a:p>
            <a:pPr marL="0" indent="0">
              <a:lnSpc>
                <a:spcPct val="100000"/>
              </a:lnSpc>
              <a:buNone/>
            </a:pPr>
            <a:r>
              <a:rPr lang="en-GB" sz="3300" dirty="0">
                <a:solidFill>
                  <a:srgbClr val="E6682D"/>
                </a:solidFill>
                <a:latin typeface="Arial" panose="020B0604020202020204" pitchFamily="34" charset="0"/>
                <a:ea typeface="+mj-ea"/>
                <a:cs typeface="Arial" panose="020B0604020202020204" pitchFamily="34" charset="0"/>
              </a:rPr>
              <a:t>BREAK</a:t>
            </a:r>
            <a:r>
              <a:rPr lang="en-GB" dirty="0">
                <a:solidFill>
                  <a:srgbClr val="E6682D"/>
                </a:solidFill>
                <a:latin typeface="Arial" panose="020B0604020202020204" pitchFamily="34" charset="0"/>
                <a:ea typeface="+mj-ea"/>
                <a:cs typeface="Arial" panose="020B0604020202020204" pitchFamily="34" charset="0"/>
              </a:rPr>
              <a:t> </a:t>
            </a:r>
          </a:p>
          <a:p>
            <a:pPr marL="0" indent="0">
              <a:lnSpc>
                <a:spcPct val="100000"/>
              </a:lnSpc>
              <a:buNone/>
            </a:pPr>
            <a:r>
              <a:rPr lang="en-GB" sz="2400" dirty="0">
                <a:latin typeface="Arial" panose="020B0604020202020204" pitchFamily="34" charset="0"/>
                <a:cs typeface="Arial" panose="020B0604020202020204" pitchFamily="34" charset="0"/>
              </a:rPr>
              <a:t>	The Company Pack 				</a:t>
            </a:r>
            <a:r>
              <a:rPr lang="en-GB" sz="1800" dirty="0">
                <a:latin typeface="Arial" panose="020B0604020202020204" pitchFamily="34" charset="0"/>
                <a:cs typeface="Arial" panose="020B0604020202020204" pitchFamily="34" charset="0"/>
              </a:rPr>
              <a:t>Ian McMillan</a:t>
            </a:r>
          </a:p>
          <a:p>
            <a:pPr marL="0" indent="0">
              <a:lnSpc>
                <a:spcPct val="100000"/>
              </a:lnSpc>
              <a:buNone/>
            </a:pPr>
            <a:r>
              <a:rPr lang="en-GB" sz="2400" dirty="0">
                <a:latin typeface="Arial" panose="020B0604020202020204" pitchFamily="34" charset="0"/>
                <a:cs typeface="Arial" panose="020B0604020202020204" pitchFamily="34" charset="0"/>
              </a:rPr>
              <a:t>	Have a go session 					</a:t>
            </a:r>
            <a:r>
              <a:rPr lang="en-GB" sz="1800" dirty="0">
                <a:latin typeface="Arial" panose="020B0604020202020204" pitchFamily="34" charset="0"/>
                <a:cs typeface="Arial" panose="020B0604020202020204" pitchFamily="34" charset="0"/>
              </a:rPr>
              <a:t>Attendees</a:t>
            </a:r>
          </a:p>
          <a:p>
            <a:pPr marL="0" indent="0">
              <a:lnSpc>
                <a:spcPct val="100000"/>
              </a:lnSpc>
              <a:buNone/>
            </a:pPr>
            <a:r>
              <a:rPr lang="en-GB" sz="2400" dirty="0">
                <a:latin typeface="Arial" panose="020B0604020202020204" pitchFamily="34" charset="0"/>
                <a:cs typeface="Arial" panose="020B0604020202020204" pitchFamily="34" charset="0"/>
              </a:rPr>
              <a:t>	How to evidence learning		         </a:t>
            </a:r>
            <a:r>
              <a:rPr lang="en-GB" sz="1800" dirty="0">
                <a:latin typeface="Arial" panose="020B0604020202020204" pitchFamily="34" charset="0"/>
                <a:cs typeface="Arial" panose="020B0604020202020204" pitchFamily="34" charset="0"/>
              </a:rPr>
              <a:t>L Harrison/I McMillan</a:t>
            </a:r>
          </a:p>
          <a:p>
            <a:pPr marL="0" indent="0">
              <a:lnSpc>
                <a:spcPct val="100000"/>
              </a:lnSpc>
              <a:buNone/>
            </a:pPr>
            <a:r>
              <a:rPr lang="en-GB" sz="2400" dirty="0">
                <a:latin typeface="Arial" panose="020B0604020202020204" pitchFamily="34" charset="0"/>
                <a:cs typeface="Arial" panose="020B0604020202020204" pitchFamily="34" charset="0"/>
              </a:rPr>
              <a:t>	The “Standard”						</a:t>
            </a:r>
            <a:r>
              <a:rPr lang="en-GB" sz="1800" dirty="0">
                <a:latin typeface="Arial" panose="020B0604020202020204" pitchFamily="34" charset="0"/>
                <a:cs typeface="Arial" panose="020B0604020202020204" pitchFamily="34" charset="0"/>
              </a:rPr>
              <a:t>Ian McMillan</a:t>
            </a:r>
          </a:p>
          <a:p>
            <a:pPr marL="0" indent="0">
              <a:lnSpc>
                <a:spcPct val="100000"/>
              </a:lnSpc>
              <a:buNone/>
            </a:pPr>
            <a:r>
              <a:rPr lang="en-GB" sz="2400" dirty="0">
                <a:latin typeface="Arial" panose="020B0604020202020204" pitchFamily="34" charset="0"/>
                <a:cs typeface="Arial" panose="020B0604020202020204" pitchFamily="34" charset="0"/>
              </a:rPr>
              <a:t>	The role of the Centre				</a:t>
            </a:r>
            <a:r>
              <a:rPr lang="en-GB" sz="1800" dirty="0">
                <a:latin typeface="Arial" panose="020B0604020202020204" pitchFamily="34" charset="0"/>
                <a:cs typeface="Arial" panose="020B0604020202020204" pitchFamily="34" charset="0"/>
              </a:rPr>
              <a:t>Lee Harrison</a:t>
            </a:r>
            <a:r>
              <a:rPr lang="en-GB" sz="2400" dirty="0">
                <a:latin typeface="Arial" panose="020B0604020202020204" pitchFamily="34" charset="0"/>
                <a:cs typeface="Arial" panose="020B0604020202020204" pitchFamily="34" charset="0"/>
              </a:rPr>
              <a:t>	</a:t>
            </a:r>
          </a:p>
          <a:p>
            <a:pPr marL="0" indent="0">
              <a:lnSpc>
                <a:spcPct val="100000"/>
              </a:lnSpc>
              <a:buNone/>
            </a:pPr>
            <a:r>
              <a:rPr lang="en-GB" sz="2400" dirty="0">
                <a:latin typeface="Arial" panose="020B0604020202020204" pitchFamily="34" charset="0"/>
                <a:cs typeface="Arial" panose="020B0604020202020204" pitchFamily="34" charset="0"/>
              </a:rPr>
              <a:t>	Summary &amp; Close					</a:t>
            </a:r>
            <a:r>
              <a:rPr lang="en-GB" sz="1800" dirty="0">
                <a:latin typeface="Arial" panose="020B0604020202020204" pitchFamily="34" charset="0"/>
                <a:cs typeface="Arial" panose="020B0604020202020204" pitchFamily="34" charset="0"/>
              </a:rPr>
              <a:t>Ian McMillan</a:t>
            </a:r>
          </a:p>
          <a:p>
            <a:pPr marL="0" indent="0">
              <a:lnSpc>
                <a:spcPct val="100000"/>
              </a:lnSpc>
              <a:buNone/>
            </a:pPr>
            <a:endParaRPr lang="en-GB" sz="2400" dirty="0">
              <a:latin typeface="+mn-lt"/>
            </a:endParaRPr>
          </a:p>
          <a:p>
            <a:pPr marL="0" indent="0">
              <a:lnSpc>
                <a:spcPct val="100000"/>
              </a:lnSpc>
              <a:buNone/>
            </a:pPr>
            <a:endParaRPr lang="en-GB" sz="2400" dirty="0">
              <a:latin typeface="+mn-lt"/>
            </a:endParaRPr>
          </a:p>
          <a:p>
            <a:pPr marL="0" indent="0">
              <a:lnSpc>
                <a:spcPct val="100000"/>
              </a:lnSpc>
              <a:buNone/>
            </a:pPr>
            <a:endParaRPr lang="en-GB" sz="2400" dirty="0">
              <a:latin typeface="+mn-lt"/>
            </a:endParaRPr>
          </a:p>
          <a:p>
            <a:pPr marL="0" indent="0">
              <a:lnSpc>
                <a:spcPct val="100000"/>
              </a:lnSpc>
              <a:buNone/>
            </a:pPr>
            <a:endParaRPr lang="en-GB" sz="2400" dirty="0">
              <a:latin typeface="+mn-lt"/>
            </a:endParaRPr>
          </a:p>
        </p:txBody>
      </p:sp>
    </p:spTree>
    <p:extLst>
      <p:ext uri="{BB962C8B-B14F-4D97-AF65-F5344CB8AC3E}">
        <p14:creationId xmlns:p14="http://schemas.microsoft.com/office/powerpoint/2010/main" val="2537131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Welcome &amp; Introductions			</a:t>
            </a:r>
            <a:br>
              <a:rPr lang="en-GB" dirty="0">
                <a:latin typeface="Arial" panose="020B0604020202020204" pitchFamily="34" charset="0"/>
                <a:cs typeface="Arial" panose="020B0604020202020204" pitchFamily="34" charset="0"/>
              </a:rPr>
            </a:br>
            <a:br>
              <a:rPr lang="en-GB" dirty="0">
                <a:latin typeface="Arial" panose="020B0604020202020204" pitchFamily="34" charset="0"/>
                <a:cs typeface="Arial" panose="020B0604020202020204" pitchFamily="34" charset="0"/>
              </a:rPr>
            </a:b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	</a:t>
            </a:r>
          </a:p>
        </p:txBody>
      </p:sp>
      <p:sp>
        <p:nvSpPr>
          <p:cNvPr id="3" name="Content Placeholder 2"/>
          <p:cNvSpPr>
            <a:spLocks noGrp="1"/>
          </p:cNvSpPr>
          <p:nvPr>
            <p:ph idx="1"/>
          </p:nvPr>
        </p:nvSpPr>
        <p:spPr>
          <a:xfrm>
            <a:off x="288000" y="2608661"/>
            <a:ext cx="8923867" cy="4769575"/>
          </a:xfrm>
        </p:spPr>
        <p:txBody>
          <a:bodyPr/>
          <a:lstStyle/>
          <a:p>
            <a:pPr marL="541338" indent="-541338">
              <a:lnSpc>
                <a:spcPct val="100000"/>
              </a:lnSpc>
            </a:pPr>
            <a:r>
              <a:rPr lang="en-GB" sz="3200" dirty="0">
                <a:latin typeface="Arial" panose="020B0604020202020204" pitchFamily="34" charset="0"/>
                <a:cs typeface="Arial" panose="020B0604020202020204" pitchFamily="34" charset="0"/>
              </a:rPr>
              <a:t>Knowledge and experience of Apprenticeships:</a:t>
            </a:r>
          </a:p>
          <a:p>
            <a:pPr marL="0" indent="0">
              <a:lnSpc>
                <a:spcPct val="100000"/>
              </a:lnSpc>
              <a:buNone/>
            </a:pPr>
            <a:r>
              <a:rPr lang="en-GB" sz="3200" dirty="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 	at your company</a:t>
            </a:r>
          </a:p>
          <a:p>
            <a:pPr marL="0" indent="0">
              <a:lnSpc>
                <a:spcPct val="100000"/>
              </a:lnSpc>
              <a:buNone/>
            </a:pPr>
            <a:r>
              <a:rPr lang="en-GB" sz="2800" dirty="0">
                <a:latin typeface="Arial" panose="020B0604020202020204" pitchFamily="34" charset="0"/>
                <a:cs typeface="Arial" panose="020B0604020202020204" pitchFamily="34" charset="0"/>
              </a:rPr>
              <a:t>	- 	for you, personally</a:t>
            </a:r>
          </a:p>
          <a:p>
            <a:pPr marL="0" indent="0">
              <a:lnSpc>
                <a:spcPct val="100000"/>
              </a:lnSpc>
              <a:buNone/>
            </a:pPr>
            <a:endParaRPr lang="en-GB" sz="3200" dirty="0">
              <a:latin typeface="+mn-lt"/>
            </a:endParaRPr>
          </a:p>
          <a:p>
            <a:pPr marL="0" indent="0">
              <a:lnSpc>
                <a:spcPct val="100000"/>
              </a:lnSpc>
              <a:buNone/>
            </a:pPr>
            <a:endParaRPr lang="en-GB" sz="3200" dirty="0">
              <a:latin typeface="+mn-lt"/>
            </a:endParaRPr>
          </a:p>
        </p:txBody>
      </p:sp>
    </p:spTree>
    <p:extLst>
      <p:ext uri="{BB962C8B-B14F-4D97-AF65-F5344CB8AC3E}">
        <p14:creationId xmlns:p14="http://schemas.microsoft.com/office/powerpoint/2010/main" val="461964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The Structure of Apprenticeships</a:t>
            </a:r>
          </a:p>
        </p:txBody>
      </p:sp>
      <p:sp>
        <p:nvSpPr>
          <p:cNvPr id="3" name="Content Placeholder 2"/>
          <p:cNvSpPr>
            <a:spLocks noGrp="1"/>
          </p:cNvSpPr>
          <p:nvPr>
            <p:ph idx="1"/>
          </p:nvPr>
        </p:nvSpPr>
        <p:spPr>
          <a:xfrm>
            <a:off x="288000" y="1087120"/>
            <a:ext cx="8754400" cy="4849943"/>
          </a:xfrm>
        </p:spPr>
        <p:txBody>
          <a:bodyPr/>
          <a:lstStyle/>
          <a:p>
            <a:pPr marL="0" indent="0">
              <a:buNone/>
            </a:pPr>
            <a:endParaRPr lang="en-GB" sz="2400" dirty="0">
              <a:latin typeface="Arial" charset="0"/>
              <a:cs typeface="Arial" charset="0"/>
            </a:endParaRPr>
          </a:p>
          <a:p>
            <a:pPr marL="0" indent="0">
              <a:buNone/>
            </a:pPr>
            <a:r>
              <a:rPr lang="en-GB" sz="2400" b="1" i="1" u="sng" dirty="0">
                <a:latin typeface="Arial" charset="0"/>
                <a:cs typeface="Arial" charset="0"/>
              </a:rPr>
              <a:t>Currently</a:t>
            </a:r>
            <a:r>
              <a:rPr lang="en-GB" sz="2400" dirty="0">
                <a:latin typeface="Arial" charset="0"/>
                <a:cs typeface="Arial" charset="0"/>
              </a:rPr>
              <a:t> </a:t>
            </a:r>
            <a:r>
              <a:rPr lang="en-GB" sz="2400" i="1" dirty="0">
                <a:latin typeface="Arial" charset="0"/>
                <a:cs typeface="Arial" charset="0"/>
              </a:rPr>
              <a:t>apprenticeships are available in 3 categories:</a:t>
            </a:r>
          </a:p>
          <a:p>
            <a:pPr marL="0" indent="0">
              <a:buNone/>
            </a:pPr>
            <a:endParaRPr lang="en-GB" sz="2400" dirty="0">
              <a:latin typeface="Arial" charset="0"/>
              <a:cs typeface="Arial" charset="0"/>
            </a:endParaRPr>
          </a:p>
          <a:p>
            <a:pPr marL="0" indent="0">
              <a:buNone/>
            </a:pPr>
            <a:r>
              <a:rPr lang="en-GB" sz="2400" dirty="0">
                <a:latin typeface="Arial" charset="0"/>
                <a:cs typeface="Arial" charset="0"/>
              </a:rPr>
              <a:t>Intermediate Level Apprenticeships 	(level 2)</a:t>
            </a:r>
          </a:p>
          <a:p>
            <a:pPr marL="0" indent="0">
              <a:buNone/>
            </a:pPr>
            <a:r>
              <a:rPr lang="en-GB" sz="2400" dirty="0">
                <a:latin typeface="Arial" charset="0"/>
                <a:cs typeface="Arial" charset="0"/>
              </a:rPr>
              <a:t>Advanced Level Apprenticeships  		(level 3)</a:t>
            </a:r>
          </a:p>
          <a:p>
            <a:pPr marL="0" indent="0">
              <a:buNone/>
            </a:pPr>
            <a:r>
              <a:rPr lang="en-GB" sz="2400" dirty="0">
                <a:latin typeface="Arial" charset="0"/>
                <a:cs typeface="Arial" charset="0"/>
              </a:rPr>
              <a:t>Higher Level Apprenticeships 			(levels 4 &amp; 5)</a:t>
            </a:r>
          </a:p>
          <a:p>
            <a:pPr marL="0" indent="0">
              <a:buNone/>
            </a:pPr>
            <a:endParaRPr lang="en-GB" sz="2400" dirty="0">
              <a:latin typeface="Arial" charset="0"/>
              <a:cs typeface="Arial" charset="0"/>
            </a:endParaRPr>
          </a:p>
          <a:p>
            <a:pPr marL="0" indent="0">
              <a:buNone/>
            </a:pPr>
            <a:r>
              <a:rPr lang="en-GB" sz="2400" b="1" i="1" u="sng" dirty="0">
                <a:latin typeface="Arial" charset="0"/>
                <a:cs typeface="Arial" charset="0"/>
              </a:rPr>
              <a:t>New</a:t>
            </a:r>
            <a:r>
              <a:rPr lang="en-GB" sz="2400" i="1" dirty="0">
                <a:latin typeface="Arial" charset="0"/>
                <a:cs typeface="Arial" charset="0"/>
              </a:rPr>
              <a:t> apprenticeship trailblazers will be from levels 2 to 7.</a:t>
            </a:r>
          </a:p>
        </p:txBody>
      </p:sp>
    </p:spTree>
    <p:extLst>
      <p:ext uri="{BB962C8B-B14F-4D97-AF65-F5344CB8AC3E}">
        <p14:creationId xmlns:p14="http://schemas.microsoft.com/office/powerpoint/2010/main" val="1261079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The Structure of Apprenticeships</a:t>
            </a:r>
          </a:p>
        </p:txBody>
      </p:sp>
      <p:sp>
        <p:nvSpPr>
          <p:cNvPr id="3" name="Content Placeholder 2"/>
          <p:cNvSpPr>
            <a:spLocks noGrp="1"/>
          </p:cNvSpPr>
          <p:nvPr>
            <p:ph idx="1"/>
          </p:nvPr>
        </p:nvSpPr>
        <p:spPr>
          <a:xfrm>
            <a:off x="118533" y="1087120"/>
            <a:ext cx="8923867" cy="4849943"/>
          </a:xfrm>
        </p:spPr>
        <p:txBody>
          <a:bodyPr/>
          <a:lstStyle/>
          <a:p>
            <a:pPr marL="355600" indent="-355600"/>
            <a:r>
              <a:rPr lang="en-GB" sz="2400" dirty="0">
                <a:latin typeface="Arial" panose="020B0604020202020204" pitchFamily="34" charset="0"/>
                <a:cs typeface="Arial" panose="020B0604020202020204" pitchFamily="34" charset="0"/>
              </a:rPr>
              <a:t>Level 2 - intermediate apprentice: minimum -12 months</a:t>
            </a:r>
          </a:p>
          <a:p>
            <a:pPr marL="355600" indent="-355600"/>
            <a:r>
              <a:rPr lang="en-GB" sz="2400" dirty="0">
                <a:latin typeface="Arial" panose="020B0604020202020204" pitchFamily="34" charset="0"/>
                <a:cs typeface="Arial" panose="020B0604020202020204" pitchFamily="34" charset="0"/>
              </a:rPr>
              <a:t>Level 3 - advanced apprentice: approx. 24 months</a:t>
            </a:r>
          </a:p>
          <a:p>
            <a:pPr marL="355600" indent="-355600"/>
            <a:r>
              <a:rPr lang="en-GB" sz="2400" dirty="0">
                <a:latin typeface="Arial" panose="020B0604020202020204" pitchFamily="34" charset="0"/>
                <a:cs typeface="Arial" panose="020B0604020202020204" pitchFamily="34" charset="0"/>
              </a:rPr>
              <a:t>Level 4/5 - higher apprenticeship: approx. 36 months</a:t>
            </a:r>
          </a:p>
          <a:p>
            <a:pPr marL="0" indent="0">
              <a:buNone/>
            </a:pPr>
            <a:endParaRPr lang="en-GB" sz="2400" dirty="0">
              <a:latin typeface="Arial" panose="020B0604020202020204" pitchFamily="34" charset="0"/>
              <a:cs typeface="Arial" panose="020B0604020202020204" pitchFamily="34" charset="0"/>
            </a:endParaRPr>
          </a:p>
          <a:p>
            <a:pPr marL="355600" indent="-355600"/>
            <a:r>
              <a:rPr lang="en-GB" sz="2400" dirty="0">
                <a:latin typeface="Arial" panose="020B0604020202020204" pitchFamily="34" charset="0"/>
                <a:cs typeface="Arial" panose="020B0604020202020204" pitchFamily="34" charset="0"/>
              </a:rPr>
              <a:t>progression through the levels where the job role allows learners to develop </a:t>
            </a:r>
            <a:r>
              <a:rPr lang="en-GB" sz="2400" b="1" dirty="0">
                <a:latin typeface="Arial" panose="020B0604020202020204" pitchFamily="34" charset="0"/>
                <a:cs typeface="Arial" panose="020B0604020202020204" pitchFamily="34" charset="0"/>
              </a:rPr>
              <a:t>new skills and competencies</a:t>
            </a:r>
          </a:p>
          <a:p>
            <a:pPr marL="0" indent="0">
              <a:buNone/>
            </a:pPr>
            <a:endParaRPr lang="en-GB" sz="2400" dirty="0">
              <a:latin typeface="Arial" panose="020B0604020202020204" pitchFamily="34" charset="0"/>
              <a:cs typeface="Arial" panose="020B0604020202020204" pitchFamily="34" charset="0"/>
            </a:endParaRPr>
          </a:p>
          <a:p>
            <a:pPr marL="355600" indent="-355600"/>
            <a:r>
              <a:rPr lang="en-GB" sz="2400" dirty="0">
                <a:latin typeface="Arial" panose="020B0604020202020204" pitchFamily="34" charset="0"/>
                <a:cs typeface="Arial" panose="020B0604020202020204" pitchFamily="34" charset="0"/>
              </a:rPr>
              <a:t>apprenticeship frameworks include 3 elements:</a:t>
            </a:r>
          </a:p>
          <a:p>
            <a:pPr marL="800100" lvl="1" indent="-457200">
              <a:buFont typeface="+mj-lt"/>
              <a:buAutoNum type="arabicPeriod"/>
            </a:pPr>
            <a:r>
              <a:rPr lang="en-GB" sz="2400" dirty="0">
                <a:latin typeface="Arial" panose="020B0604020202020204" pitchFamily="34" charset="0"/>
                <a:cs typeface="Arial" panose="020B0604020202020204" pitchFamily="34" charset="0"/>
              </a:rPr>
              <a:t>Job knowledge (technical certificate)</a:t>
            </a:r>
          </a:p>
          <a:p>
            <a:pPr marL="800100" lvl="1" indent="-457200">
              <a:buFont typeface="+mj-lt"/>
              <a:buAutoNum type="arabicPeriod"/>
            </a:pPr>
            <a:r>
              <a:rPr lang="en-GB" sz="2400" dirty="0">
                <a:latin typeface="Arial" panose="020B0604020202020204" pitchFamily="34" charset="0"/>
                <a:cs typeface="Arial" panose="020B0604020202020204" pitchFamily="34" charset="0"/>
              </a:rPr>
              <a:t>The NVQ (practical skills development)</a:t>
            </a:r>
          </a:p>
          <a:p>
            <a:pPr marL="800100" lvl="1" indent="-457200">
              <a:buFont typeface="+mj-lt"/>
              <a:buAutoNum type="arabicPeriod"/>
            </a:pPr>
            <a:r>
              <a:rPr lang="en-GB" sz="2400" dirty="0">
                <a:latin typeface="Arial" panose="020B0604020202020204" pitchFamily="34" charset="0"/>
                <a:cs typeface="Arial" panose="020B0604020202020204" pitchFamily="34" charset="0"/>
              </a:rPr>
              <a:t>Functional Skills (maths, English, IT)</a:t>
            </a:r>
          </a:p>
        </p:txBody>
      </p:sp>
    </p:spTree>
    <p:extLst>
      <p:ext uri="{BB962C8B-B14F-4D97-AF65-F5344CB8AC3E}">
        <p14:creationId xmlns:p14="http://schemas.microsoft.com/office/powerpoint/2010/main" val="1739917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Apprenticeships offered by the Centre</a:t>
            </a:r>
          </a:p>
        </p:txBody>
      </p:sp>
      <p:sp>
        <p:nvSpPr>
          <p:cNvPr id="3" name="Content Placeholder 2"/>
          <p:cNvSpPr>
            <a:spLocks noGrp="1"/>
          </p:cNvSpPr>
          <p:nvPr>
            <p:ph idx="1"/>
          </p:nvPr>
        </p:nvSpPr>
        <p:spPr>
          <a:xfrm>
            <a:off x="118533" y="1087120"/>
            <a:ext cx="8923867" cy="4849943"/>
          </a:xfrm>
        </p:spPr>
        <p:txBody>
          <a:bodyPr/>
          <a:lstStyle/>
          <a:p>
            <a:pPr marL="0" indent="0">
              <a:buNone/>
            </a:pPr>
            <a:r>
              <a:rPr lang="en-GB" sz="2800" dirty="0">
                <a:latin typeface="Arial" pitchFamily="34" charset="0"/>
                <a:cs typeface="Arial" pitchFamily="34" charset="0"/>
              </a:rPr>
              <a:t>Manufacturing Textiles Products (L2/L3):</a:t>
            </a:r>
          </a:p>
          <a:p>
            <a:pPr marL="0" indent="0">
              <a:buNone/>
            </a:pPr>
            <a:r>
              <a:rPr lang="en-GB" i="1" dirty="0">
                <a:latin typeface="Arial" pitchFamily="34" charset="0"/>
                <a:cs typeface="Arial" pitchFamily="34" charset="0"/>
              </a:rPr>
              <a:t>Scourers, Blenders, Carders, Spinners, Twisters, Winders, Warpers, Weavers, Dyers, Finishers, Overlookers, Engineers, Technicians, Laboratory Workers, Production Supervisors</a:t>
            </a:r>
          </a:p>
          <a:p>
            <a:pPr marL="0" indent="0">
              <a:buNone/>
            </a:pPr>
            <a:endParaRPr lang="en-GB" sz="2800" i="1" dirty="0">
              <a:latin typeface="Arial" pitchFamily="34" charset="0"/>
              <a:cs typeface="Arial" pitchFamily="34" charset="0"/>
            </a:endParaRPr>
          </a:p>
          <a:p>
            <a:pPr marL="0" indent="0">
              <a:buNone/>
            </a:pPr>
            <a:r>
              <a:rPr lang="en-GB" sz="2800" dirty="0">
                <a:latin typeface="Arial" pitchFamily="34" charset="0"/>
                <a:cs typeface="Arial" pitchFamily="34" charset="0"/>
              </a:rPr>
              <a:t>Manufacturing Sewn Products (L2/L3):</a:t>
            </a:r>
          </a:p>
          <a:p>
            <a:pPr marL="0" indent="0">
              <a:buNone/>
            </a:pPr>
            <a:r>
              <a:rPr lang="en-GB" i="1" dirty="0">
                <a:latin typeface="Arial" pitchFamily="34" charset="0"/>
                <a:cs typeface="Arial" pitchFamily="34" charset="0"/>
              </a:rPr>
              <a:t>Sewing Machinists, Seamstresses, Garment Technicians, Embroiderers, Designers, Costume Maker, Tailor, Sample Machinist, Pattern Cutter, Grader, Upholstery &amp; Furnishings Machinist, Studio Supervisors</a:t>
            </a:r>
            <a:endParaRPr lang="en-GB" dirty="0">
              <a:latin typeface="Arial" pitchFamily="34" charset="0"/>
              <a:cs typeface="Arial" pitchFamily="34" charset="0"/>
            </a:endParaRPr>
          </a:p>
          <a:p>
            <a:pPr marL="0" indent="0">
              <a:buNone/>
            </a:pPr>
            <a:endParaRPr lang="en-GB" sz="2800" dirty="0">
              <a:latin typeface="Arial" pitchFamily="34" charset="0"/>
              <a:cs typeface="Arial" pitchFamily="34" charset="0"/>
            </a:endParaRPr>
          </a:p>
          <a:p>
            <a:pPr marL="0" indent="0">
              <a:buNone/>
            </a:pPr>
            <a:r>
              <a:rPr lang="en-GB" sz="2800" dirty="0">
                <a:latin typeface="Arial" pitchFamily="34" charset="0"/>
                <a:cs typeface="Arial" pitchFamily="34" charset="0"/>
              </a:rPr>
              <a:t>Business Administration	Customer Service</a:t>
            </a:r>
          </a:p>
          <a:p>
            <a:pPr marL="0" indent="0">
              <a:buNone/>
            </a:pPr>
            <a:r>
              <a:rPr lang="en-GB" sz="2800" dirty="0">
                <a:latin typeface="Arial" pitchFamily="34" charset="0"/>
                <a:cs typeface="Arial" pitchFamily="34" charset="0"/>
              </a:rPr>
              <a:t>Warehousing Skills		Business Improvement/Lean</a:t>
            </a:r>
          </a:p>
          <a:p>
            <a:pPr marL="0" indent="0">
              <a:buNone/>
            </a:pPr>
            <a:r>
              <a:rPr lang="en-GB" sz="2800" dirty="0">
                <a:latin typeface="Arial" pitchFamily="34" charset="0"/>
                <a:cs typeface="Arial" pitchFamily="34" charset="0"/>
              </a:rPr>
              <a:t>Storage &amp; Logistics		Leadership &amp; Management</a:t>
            </a:r>
          </a:p>
          <a:p>
            <a:pPr marL="355600" indent="-355600"/>
            <a:endParaRPr lang="en-GB" sz="2800" i="1" dirty="0">
              <a:latin typeface="+mn-lt"/>
            </a:endParaRPr>
          </a:p>
        </p:txBody>
      </p:sp>
    </p:spTree>
    <p:extLst>
      <p:ext uri="{BB962C8B-B14F-4D97-AF65-F5344CB8AC3E}">
        <p14:creationId xmlns:p14="http://schemas.microsoft.com/office/powerpoint/2010/main" val="3667049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0" y="309601"/>
            <a:ext cx="8510400" cy="560920"/>
          </a:xfrm>
        </p:spPr>
        <p:txBody>
          <a:bodyPr/>
          <a:lstStyle/>
          <a:p>
            <a:r>
              <a:rPr lang="en-GB" dirty="0">
                <a:latin typeface="Arial" panose="020B0604020202020204" pitchFamily="34" charset="0"/>
                <a:cs typeface="Arial" panose="020B0604020202020204" pitchFamily="34" charset="0"/>
              </a:rPr>
              <a:t>New “Trailblazer Apprenticeships”</a:t>
            </a:r>
          </a:p>
        </p:txBody>
      </p:sp>
      <p:sp>
        <p:nvSpPr>
          <p:cNvPr id="3" name="Content Placeholder 2"/>
          <p:cNvSpPr>
            <a:spLocks noGrp="1"/>
          </p:cNvSpPr>
          <p:nvPr>
            <p:ph idx="1"/>
          </p:nvPr>
        </p:nvSpPr>
        <p:spPr>
          <a:xfrm>
            <a:off x="118533" y="1087120"/>
            <a:ext cx="8923867" cy="4849943"/>
          </a:xfrm>
        </p:spPr>
        <p:txBody>
          <a:bodyPr/>
          <a:lstStyle/>
          <a:p>
            <a:pPr marL="355600" indent="-355600"/>
            <a:r>
              <a:rPr lang="en-GB" sz="2400" dirty="0">
                <a:latin typeface="Arial" panose="020B0604020202020204" pitchFamily="34" charset="0"/>
                <a:cs typeface="Arial" panose="020B0604020202020204" pitchFamily="34" charset="0"/>
              </a:rPr>
              <a:t>a competency system based on meeting industry ‘standards’</a:t>
            </a:r>
          </a:p>
          <a:p>
            <a:pPr marL="355600" indent="-355600"/>
            <a:r>
              <a:rPr lang="en-GB" sz="2400" dirty="0">
                <a:latin typeface="Arial" panose="020B0604020202020204" pitchFamily="34" charset="0"/>
                <a:cs typeface="Arial" panose="020B0604020202020204" pitchFamily="34" charset="0"/>
              </a:rPr>
              <a:t>individual standards for a job role i.e. Weaver, Dyer etc.</a:t>
            </a:r>
          </a:p>
          <a:p>
            <a:pPr marL="355600" indent="-355600"/>
            <a:r>
              <a:rPr lang="en-GB" sz="2400" dirty="0">
                <a:latin typeface="Arial" panose="020B0604020202020204" pitchFamily="34" charset="0"/>
                <a:cs typeface="Arial" panose="020B0604020202020204" pitchFamily="34" charset="0"/>
              </a:rPr>
              <a:t>changes to the funding (levy/non-levy)</a:t>
            </a:r>
          </a:p>
          <a:p>
            <a:pPr marL="355600" indent="-355600"/>
            <a:r>
              <a:rPr lang="en-GB" sz="2400" dirty="0">
                <a:latin typeface="Arial" panose="020B0604020202020204" pitchFamily="34" charset="0"/>
                <a:cs typeface="Arial" panose="020B0604020202020204" pitchFamily="34" charset="0"/>
              </a:rPr>
              <a:t>more in the hands of the employer, not the provider</a:t>
            </a:r>
          </a:p>
          <a:p>
            <a:pPr marL="355600" indent="-355600"/>
            <a:r>
              <a:rPr lang="en-GB" sz="2400" dirty="0">
                <a:latin typeface="Arial" panose="020B0604020202020204" pitchFamily="34" charset="0"/>
                <a:cs typeface="Arial" panose="020B0604020202020204" pitchFamily="34" charset="0"/>
              </a:rPr>
              <a:t>important for those paying the Apprenticeship levy</a:t>
            </a:r>
          </a:p>
          <a:p>
            <a:pPr marL="355600" indent="-355600"/>
            <a:r>
              <a:rPr lang="en-GB" sz="2400" dirty="0">
                <a:latin typeface="Arial" panose="020B0604020202020204" pitchFamily="34" charset="0"/>
                <a:cs typeface="Arial" panose="020B0604020202020204" pitchFamily="34" charset="0"/>
              </a:rPr>
              <a:t>we are leading the development of 4 new standards:</a:t>
            </a:r>
          </a:p>
          <a:p>
            <a:pPr marL="1041400" lvl="2" indent="-355600"/>
            <a:r>
              <a:rPr lang="en-GB" dirty="0">
                <a:solidFill>
                  <a:srgbClr val="E6682D"/>
                </a:solidFill>
                <a:latin typeface="Arial" panose="020B0604020202020204" pitchFamily="34" charset="0"/>
                <a:ea typeface="+mj-ea"/>
                <a:cs typeface="Arial" panose="020B0604020202020204" pitchFamily="34" charset="0"/>
              </a:rPr>
              <a:t>Textile Manufacturing Operative, </a:t>
            </a:r>
          </a:p>
          <a:p>
            <a:pPr marL="1041400" lvl="2" indent="-355600"/>
            <a:r>
              <a:rPr lang="en-GB" dirty="0">
                <a:solidFill>
                  <a:srgbClr val="E6682D"/>
                </a:solidFill>
                <a:latin typeface="Arial" panose="020B0604020202020204" pitchFamily="34" charset="0"/>
                <a:ea typeface="+mj-ea"/>
                <a:cs typeface="Arial" panose="020B0604020202020204" pitchFamily="34" charset="0"/>
              </a:rPr>
              <a:t>Technical Weaver</a:t>
            </a:r>
          </a:p>
          <a:p>
            <a:pPr marL="1041400" lvl="2" indent="-355600"/>
            <a:r>
              <a:rPr lang="en-GB" dirty="0">
                <a:solidFill>
                  <a:srgbClr val="E6682D"/>
                </a:solidFill>
                <a:latin typeface="Arial" panose="020B0604020202020204" pitchFamily="34" charset="0"/>
                <a:ea typeface="+mj-ea"/>
                <a:cs typeface="Arial" panose="020B0604020202020204" pitchFamily="34" charset="0"/>
              </a:rPr>
              <a:t>Technical Dyer &amp; Colourist </a:t>
            </a:r>
          </a:p>
          <a:p>
            <a:pPr marL="1041400" lvl="2" indent="-355600"/>
            <a:r>
              <a:rPr lang="en-GB" dirty="0">
                <a:solidFill>
                  <a:srgbClr val="E6682D"/>
                </a:solidFill>
                <a:latin typeface="Arial" panose="020B0604020202020204" pitchFamily="34" charset="0"/>
                <a:ea typeface="+mj-ea"/>
                <a:cs typeface="Arial" panose="020B0604020202020204" pitchFamily="34" charset="0"/>
              </a:rPr>
              <a:t>Textile Finisher</a:t>
            </a:r>
          </a:p>
          <a:p>
            <a:pPr marL="355600" indent="-355600"/>
            <a:endParaRPr lang="en-GB" sz="2800" dirty="0">
              <a:latin typeface="+mn-lt"/>
            </a:endParaRPr>
          </a:p>
        </p:txBody>
      </p:sp>
    </p:spTree>
    <p:extLst>
      <p:ext uri="{BB962C8B-B14F-4D97-AF65-F5344CB8AC3E}">
        <p14:creationId xmlns:p14="http://schemas.microsoft.com/office/powerpoint/2010/main" val="362771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47675" y="995680"/>
            <a:ext cx="8248650" cy="1253066"/>
          </a:xfrm>
        </p:spPr>
        <p:txBody>
          <a:bodyPr/>
          <a:lstStyle/>
          <a:p>
            <a:r>
              <a:rPr lang="en-GB" sz="6600" b="0" dirty="0">
                <a:solidFill>
                  <a:schemeClr val="tx1">
                    <a:lumMod val="95000"/>
                    <a:lumOff val="5000"/>
                  </a:schemeClr>
                </a:solidFill>
                <a:latin typeface="Arial" panose="020B0604020202020204" pitchFamily="34" charset="0"/>
                <a:cs typeface="Arial" panose="020B0604020202020204" pitchFamily="34" charset="0"/>
              </a:rPr>
              <a:t>Reflection</a:t>
            </a:r>
          </a:p>
          <a:p>
            <a:r>
              <a:rPr lang="en-GB" sz="2800" b="0" dirty="0">
                <a:solidFill>
                  <a:schemeClr val="tx1">
                    <a:lumMod val="95000"/>
                    <a:lumOff val="5000"/>
                  </a:schemeClr>
                </a:solidFill>
                <a:latin typeface="Arial" panose="020B0604020202020204" pitchFamily="34" charset="0"/>
                <a:cs typeface="Arial" panose="020B0604020202020204" pitchFamily="34" charset="0"/>
              </a:rPr>
              <a:t>2 MINUTES</a:t>
            </a:r>
            <a:endParaRPr lang="en-GB" sz="3800" b="0" dirty="0">
              <a:solidFill>
                <a:schemeClr val="tx1">
                  <a:lumMod val="95000"/>
                  <a:lumOff val="5000"/>
                </a:schemeClr>
              </a:solidFill>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2"/>
          </p:nvPr>
        </p:nvSpPr>
        <p:spPr>
          <a:xfrm>
            <a:off x="447675" y="2624138"/>
            <a:ext cx="8321675" cy="2079942"/>
          </a:xfrm>
        </p:spPr>
        <p:txBody>
          <a:bodyPr/>
          <a:lstStyle/>
          <a:p>
            <a:pPr algn="l"/>
            <a:endParaRPr lang="en-GB" dirty="0">
              <a:latin typeface="+mn-lt"/>
            </a:endParaRPr>
          </a:p>
          <a:p>
            <a:pPr algn="l"/>
            <a:r>
              <a:rPr lang="en-GB" dirty="0">
                <a:latin typeface="Arial" panose="020B0604020202020204" pitchFamily="34" charset="0"/>
                <a:cs typeface="Arial" panose="020B0604020202020204" pitchFamily="34" charset="0"/>
              </a:rPr>
              <a:t>- Any questions?</a:t>
            </a:r>
          </a:p>
          <a:p>
            <a:pPr algn="l"/>
            <a:r>
              <a:rPr lang="en-GB" dirty="0">
                <a:latin typeface="Arial" panose="020B0604020202020204" pitchFamily="34" charset="0"/>
                <a:cs typeface="Arial" panose="020B0604020202020204" pitchFamily="34" charset="0"/>
              </a:rPr>
              <a:t>- Check understanding</a:t>
            </a:r>
          </a:p>
          <a:p>
            <a:pPr algn="l"/>
            <a:endParaRPr lang="en-GB" dirty="0">
              <a:latin typeface="+mn-lt"/>
            </a:endParaRPr>
          </a:p>
        </p:txBody>
      </p:sp>
    </p:spTree>
    <p:extLst>
      <p:ext uri="{BB962C8B-B14F-4D97-AF65-F5344CB8AC3E}">
        <p14:creationId xmlns:p14="http://schemas.microsoft.com/office/powerpoint/2010/main" val="1957220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Guide [Compatibility Mode]" id="{F06F1390-575D-4375-A50D-3BFC4A7A146B}" vid="{A02868FE-F216-4F3A-8CDB-B891B9BB4F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Guide</Template>
  <TotalTime>1133</TotalTime>
  <Words>1255</Words>
  <Application>Microsoft Office PowerPoint</Application>
  <PresentationFormat>On-screen Show (4:3)</PresentationFormat>
  <Paragraphs>201</Paragraphs>
  <Slides>22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Calibri Light</vt:lpstr>
      <vt:lpstr>Helvetica-Light</vt:lpstr>
      <vt:lpstr>Symbol</vt:lpstr>
      <vt:lpstr>TeXGyreAdventor</vt:lpstr>
      <vt:lpstr>Times New Roman</vt:lpstr>
      <vt:lpstr>Office Theme</vt:lpstr>
      <vt:lpstr>PowerPoint Presentation</vt:lpstr>
      <vt:lpstr>PowerPoint Presentation</vt:lpstr>
      <vt:lpstr>Agenda</vt:lpstr>
      <vt:lpstr>Welcome &amp; Introductions       </vt:lpstr>
      <vt:lpstr>The Structure of Apprenticeships</vt:lpstr>
      <vt:lpstr>The Structure of Apprenticeships</vt:lpstr>
      <vt:lpstr>Apprenticeships offered by the Centre</vt:lpstr>
      <vt:lpstr>New “Trailblazer Apprenticeships”</vt:lpstr>
      <vt:lpstr>PowerPoint Presentation</vt:lpstr>
      <vt:lpstr>The Role of the Supervisor &amp; Mentor</vt:lpstr>
      <vt:lpstr>Attributes of a good supervisor and mentor</vt:lpstr>
      <vt:lpstr>The Approved Employer Standard aims to build strong and effective relationships around a very simple structure. </vt:lpstr>
      <vt:lpstr>PowerPoint Presentation</vt:lpstr>
      <vt:lpstr>PowerPoint Presentation</vt:lpstr>
      <vt:lpstr>Developing a Company Learning Plan</vt:lpstr>
      <vt:lpstr>PowerPoint Presentation</vt:lpstr>
      <vt:lpstr>The Road Map to Registration (Timeframes)</vt:lpstr>
      <vt:lpstr>AES Quiz time….</vt:lpstr>
      <vt:lpstr>Creating a Network of ‘Approved’ companies</vt:lpstr>
      <vt:lpstr>PowerPoint Presentation</vt:lpstr>
      <vt:lpstr>We will;</vt:lpstr>
      <vt:lpstr>Meet the Team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Gianluca Cina</dc:creator>
  <cp:lastModifiedBy>Katarzyna Sulisz</cp:lastModifiedBy>
  <cp:revision>97</cp:revision>
  <cp:lastPrinted>2017-02-17T08:31:41Z</cp:lastPrinted>
  <dcterms:created xsi:type="dcterms:W3CDTF">2016-04-12T08:17:43Z</dcterms:created>
  <dcterms:modified xsi:type="dcterms:W3CDTF">2019-01-17T09:07:22Z</dcterms:modified>
</cp:coreProperties>
</file>